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307" r:id="rId2"/>
    <p:sldId id="324" r:id="rId3"/>
    <p:sldId id="323" r:id="rId4"/>
    <p:sldId id="341" r:id="rId5"/>
    <p:sldId id="308" r:id="rId6"/>
    <p:sldId id="328" r:id="rId7"/>
    <p:sldId id="327" r:id="rId8"/>
    <p:sldId id="330" r:id="rId9"/>
    <p:sldId id="331" r:id="rId10"/>
    <p:sldId id="342" r:id="rId11"/>
    <p:sldId id="343" r:id="rId12"/>
    <p:sldId id="335" r:id="rId13"/>
    <p:sldId id="350" r:id="rId14"/>
    <p:sldId id="351" r:id="rId15"/>
    <p:sldId id="344" r:id="rId16"/>
    <p:sldId id="345" r:id="rId17"/>
    <p:sldId id="346" r:id="rId18"/>
    <p:sldId id="347" r:id="rId19"/>
    <p:sldId id="31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4C13DB"/>
    <a:srgbClr val="FCF5C1"/>
    <a:srgbClr val="009900"/>
    <a:srgbClr val="81C0E1"/>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3" autoAdjust="0"/>
    <p:restoredTop sz="94660"/>
  </p:normalViewPr>
  <p:slideViewPr>
    <p:cSldViewPr>
      <p:cViewPr varScale="1">
        <p:scale>
          <a:sx n="68" d="100"/>
          <a:sy n="68" d="100"/>
        </p:scale>
        <p:origin x="804" y="66"/>
      </p:cViewPr>
      <p:guideLst>
        <p:guide orient="horz" pos="2160"/>
        <p:guide pos="3840"/>
      </p:guideLst>
    </p:cSldViewPr>
  </p:slideViewPr>
  <p:notesTextViewPr>
    <p:cViewPr>
      <p:scale>
        <a:sx n="1" d="1"/>
        <a:sy n="1" d="1"/>
      </p:scale>
      <p:origin x="0" y="0"/>
    </p:cViewPr>
  </p:notesTextViewPr>
  <p:notesViewPr>
    <p:cSldViewPr>
      <p:cViewPr varScale="1">
        <p:scale>
          <a:sx n="59" d="100"/>
          <a:sy n="59" d="100"/>
        </p:scale>
        <p:origin x="-255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0744AE-3B3F-4627-93E2-970A2DE47118}" type="datetimeFigureOut">
              <a:rPr lang="en-US" smtClean="0"/>
              <a:t>8/14/2022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A7F4BB1-9955-489A-9E3B-9323A0837A06}" type="slidenum">
              <a:rPr lang="en-US" smtClean="0"/>
              <a:t>‹#›</a:t>
            </a:fld>
            <a:endParaRPr lang="en-US"/>
          </a:p>
        </p:txBody>
      </p:sp>
    </p:spTree>
    <p:extLst>
      <p:ext uri="{BB962C8B-B14F-4D97-AF65-F5344CB8AC3E}">
        <p14:creationId xmlns:p14="http://schemas.microsoft.com/office/powerpoint/2010/main" val="7441509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02EC3-829C-4592-AA43-1994422F8EEB}" type="datetimeFigureOut">
              <a:rPr lang="en-US" smtClean="0"/>
              <a:t>8/14/2022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9951B-E7DA-4290-B683-DF5E15BA0D3B}" type="slidenum">
              <a:rPr lang="en-US" smtClean="0"/>
              <a:t>‹#›</a:t>
            </a:fld>
            <a:endParaRPr lang="en-US"/>
          </a:p>
        </p:txBody>
      </p:sp>
    </p:spTree>
    <p:extLst>
      <p:ext uri="{BB962C8B-B14F-4D97-AF65-F5344CB8AC3E}">
        <p14:creationId xmlns:p14="http://schemas.microsoft.com/office/powerpoint/2010/main" val="53983036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9951B-E7DA-4290-B683-DF5E15BA0D3B}" type="slidenum">
              <a:rPr lang="en-US" smtClean="0"/>
              <a:t>2</a:t>
            </a:fld>
            <a:endParaRPr lang="en-US"/>
          </a:p>
        </p:txBody>
      </p:sp>
    </p:spTree>
    <p:extLst>
      <p:ext uri="{BB962C8B-B14F-4D97-AF65-F5344CB8AC3E}">
        <p14:creationId xmlns:p14="http://schemas.microsoft.com/office/powerpoint/2010/main" val="785294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9951B-E7DA-4290-B683-DF5E15BA0D3B}" type="slidenum">
              <a:rPr lang="en-US" smtClean="0"/>
              <a:t>7</a:t>
            </a:fld>
            <a:endParaRPr lang="en-US"/>
          </a:p>
        </p:txBody>
      </p:sp>
    </p:spTree>
    <p:extLst>
      <p:ext uri="{BB962C8B-B14F-4D97-AF65-F5344CB8AC3E}">
        <p14:creationId xmlns:p14="http://schemas.microsoft.com/office/powerpoint/2010/main" val="3043241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9951B-E7DA-4290-B683-DF5E15BA0D3B}" type="slidenum">
              <a:rPr lang="en-US" smtClean="0"/>
              <a:t>10</a:t>
            </a:fld>
            <a:endParaRPr lang="en-US"/>
          </a:p>
        </p:txBody>
      </p:sp>
    </p:spTree>
    <p:extLst>
      <p:ext uri="{BB962C8B-B14F-4D97-AF65-F5344CB8AC3E}">
        <p14:creationId xmlns:p14="http://schemas.microsoft.com/office/powerpoint/2010/main" val="649876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9951B-E7DA-4290-B683-DF5E15BA0D3B}" type="slidenum">
              <a:rPr lang="en-US" smtClean="0"/>
              <a:t>11</a:t>
            </a:fld>
            <a:endParaRPr lang="en-US"/>
          </a:p>
        </p:txBody>
      </p:sp>
    </p:spTree>
    <p:extLst>
      <p:ext uri="{BB962C8B-B14F-4D97-AF65-F5344CB8AC3E}">
        <p14:creationId xmlns:p14="http://schemas.microsoft.com/office/powerpoint/2010/main" val="789062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12041C-4839-4CF0-B208-670C70C960D6}" type="datetime1">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1CC4D-920D-429B-9303-79306863B94D}" type="slidenum">
              <a:rPr lang="en-US" smtClean="0"/>
              <a:t>‹#›</a:t>
            </a:fld>
            <a:endParaRPr lang="en-US"/>
          </a:p>
        </p:txBody>
      </p:sp>
    </p:spTree>
    <p:extLst>
      <p:ext uri="{BB962C8B-B14F-4D97-AF65-F5344CB8AC3E}">
        <p14:creationId xmlns:p14="http://schemas.microsoft.com/office/powerpoint/2010/main" val="1619375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61F8EE-4043-4AAD-B444-CF33D0F9916D}" type="datetime1">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1CC4D-920D-429B-9303-79306863B94D}" type="slidenum">
              <a:rPr lang="en-US" smtClean="0"/>
              <a:t>‹#›</a:t>
            </a:fld>
            <a:endParaRPr lang="en-US"/>
          </a:p>
        </p:txBody>
      </p:sp>
    </p:spTree>
    <p:extLst>
      <p:ext uri="{BB962C8B-B14F-4D97-AF65-F5344CB8AC3E}">
        <p14:creationId xmlns:p14="http://schemas.microsoft.com/office/powerpoint/2010/main" val="166910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3CC411-DA3D-4AAA-923F-5FB928CAFD11}" type="datetime1">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1CC4D-920D-429B-9303-79306863B94D}" type="slidenum">
              <a:rPr lang="en-US" smtClean="0"/>
              <a:t>‹#›</a:t>
            </a:fld>
            <a:endParaRPr lang="en-US"/>
          </a:p>
        </p:txBody>
      </p:sp>
    </p:spTree>
    <p:extLst>
      <p:ext uri="{BB962C8B-B14F-4D97-AF65-F5344CB8AC3E}">
        <p14:creationId xmlns:p14="http://schemas.microsoft.com/office/powerpoint/2010/main" val="672755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34DEF-0FF5-4B7A-9360-9648D26677B0}" type="datetime1">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1CC4D-920D-429B-9303-79306863B94D}" type="slidenum">
              <a:rPr lang="en-US" smtClean="0"/>
              <a:t>‹#›</a:t>
            </a:fld>
            <a:endParaRPr lang="en-US"/>
          </a:p>
        </p:txBody>
      </p:sp>
    </p:spTree>
    <p:extLst>
      <p:ext uri="{BB962C8B-B14F-4D97-AF65-F5344CB8AC3E}">
        <p14:creationId xmlns:p14="http://schemas.microsoft.com/office/powerpoint/2010/main" val="1759916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78E712-7B0D-4F75-B3CF-746765545005}" type="datetime1">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1CC4D-920D-429B-9303-79306863B94D}" type="slidenum">
              <a:rPr lang="en-US" smtClean="0"/>
              <a:t>‹#›</a:t>
            </a:fld>
            <a:endParaRPr lang="en-US"/>
          </a:p>
        </p:txBody>
      </p:sp>
    </p:spTree>
    <p:extLst>
      <p:ext uri="{BB962C8B-B14F-4D97-AF65-F5344CB8AC3E}">
        <p14:creationId xmlns:p14="http://schemas.microsoft.com/office/powerpoint/2010/main" val="3043521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07DDDB-7B22-43D7-8A8A-DCF32172D2CC}" type="datetime1">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1CC4D-920D-429B-9303-79306863B94D}" type="slidenum">
              <a:rPr lang="en-US" smtClean="0"/>
              <a:t>‹#›</a:t>
            </a:fld>
            <a:endParaRPr lang="en-US"/>
          </a:p>
        </p:txBody>
      </p:sp>
    </p:spTree>
    <p:extLst>
      <p:ext uri="{BB962C8B-B14F-4D97-AF65-F5344CB8AC3E}">
        <p14:creationId xmlns:p14="http://schemas.microsoft.com/office/powerpoint/2010/main" val="3098792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49239A-7D5F-4CF6-8021-20A24F6B8649}" type="datetime1">
              <a:rPr lang="en-US" smtClean="0"/>
              <a:t>8/14/2022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A1CC4D-920D-429B-9303-79306863B94D}" type="slidenum">
              <a:rPr lang="en-US" smtClean="0"/>
              <a:t>‹#›</a:t>
            </a:fld>
            <a:endParaRPr lang="en-US"/>
          </a:p>
        </p:txBody>
      </p:sp>
    </p:spTree>
    <p:extLst>
      <p:ext uri="{BB962C8B-B14F-4D97-AF65-F5344CB8AC3E}">
        <p14:creationId xmlns:p14="http://schemas.microsoft.com/office/powerpoint/2010/main" val="659200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FEFC73-110F-4B26-B2FB-A809175B9D3F}" type="datetime1">
              <a:rPr lang="en-US" smtClean="0"/>
              <a:t>8/14/2022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A1CC4D-920D-429B-9303-79306863B94D}" type="slidenum">
              <a:rPr lang="en-US" smtClean="0"/>
              <a:t>‹#›</a:t>
            </a:fld>
            <a:endParaRPr lang="en-US"/>
          </a:p>
        </p:txBody>
      </p:sp>
    </p:spTree>
    <p:extLst>
      <p:ext uri="{BB962C8B-B14F-4D97-AF65-F5344CB8AC3E}">
        <p14:creationId xmlns:p14="http://schemas.microsoft.com/office/powerpoint/2010/main" val="234273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AA8CA-1B6C-4D0A-9B20-26E24CDF99BD}" type="datetime1">
              <a:rPr lang="en-US" smtClean="0"/>
              <a:t>8/14/2022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A1CC4D-920D-429B-9303-79306863B94D}" type="slidenum">
              <a:rPr lang="en-US" smtClean="0"/>
              <a:t>‹#›</a:t>
            </a:fld>
            <a:endParaRPr lang="en-US"/>
          </a:p>
        </p:txBody>
      </p:sp>
    </p:spTree>
    <p:extLst>
      <p:ext uri="{BB962C8B-B14F-4D97-AF65-F5344CB8AC3E}">
        <p14:creationId xmlns:p14="http://schemas.microsoft.com/office/powerpoint/2010/main" val="1302118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9B46C6-050E-4ACA-81FA-8C6261308226}" type="datetime1">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1CC4D-920D-429B-9303-79306863B94D}" type="slidenum">
              <a:rPr lang="en-US" smtClean="0"/>
              <a:t>‹#›</a:t>
            </a:fld>
            <a:endParaRPr lang="en-US"/>
          </a:p>
        </p:txBody>
      </p:sp>
    </p:spTree>
    <p:extLst>
      <p:ext uri="{BB962C8B-B14F-4D97-AF65-F5344CB8AC3E}">
        <p14:creationId xmlns:p14="http://schemas.microsoft.com/office/powerpoint/2010/main" val="1865433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84C9F9-6549-4C6A-92B5-37185F6B6C96}" type="datetime1">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1CC4D-920D-429B-9303-79306863B94D}" type="slidenum">
              <a:rPr lang="en-US" smtClean="0"/>
              <a:t>‹#›</a:t>
            </a:fld>
            <a:endParaRPr lang="en-US"/>
          </a:p>
        </p:txBody>
      </p:sp>
    </p:spTree>
    <p:extLst>
      <p:ext uri="{BB962C8B-B14F-4D97-AF65-F5344CB8AC3E}">
        <p14:creationId xmlns:p14="http://schemas.microsoft.com/office/powerpoint/2010/main" val="2657435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47A2BD-9A4A-4984-BC43-4789EC503D06}" type="datetime1">
              <a:rPr lang="en-US" smtClean="0"/>
              <a:t>8/14/2022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1CC4D-920D-429B-9303-79306863B94D}" type="slidenum">
              <a:rPr lang="en-US" smtClean="0"/>
              <a:t>‹#›</a:t>
            </a:fld>
            <a:endParaRPr lang="en-US"/>
          </a:p>
        </p:txBody>
      </p:sp>
    </p:spTree>
    <p:extLst>
      <p:ext uri="{BB962C8B-B14F-4D97-AF65-F5344CB8AC3E}">
        <p14:creationId xmlns:p14="http://schemas.microsoft.com/office/powerpoint/2010/main" val="222867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4.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2.wav"/><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3.wav"/><Relationship Id="rId7"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3.wav"/><Relationship Id="rId7"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Administrator\Desktop\hinhanh\anh slide\Xanh lá\35790723-green-clovers-vector-corner-frame-ele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3440"/>
            <a:ext cx="12192000" cy="68545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66800" y="3733800"/>
            <a:ext cx="8919156" cy="1754326"/>
          </a:xfrm>
          <a:prstGeom prst="rect">
            <a:avLst/>
          </a:prstGeom>
          <a:noFill/>
        </p:spPr>
        <p:txBody>
          <a:bodyPr wrap="square" lIns="91440" tIns="45720" rIns="91440" bIns="45720">
            <a:spAutoFit/>
          </a:bodyPr>
          <a:lstStyle/>
          <a:p>
            <a:pPr algn="ctr"/>
            <a:r>
              <a:rPr lang="en-US" sz="5400" b="1" dirty="0" err="1">
                <a:ln w="22225">
                  <a:solidFill>
                    <a:schemeClr val="accent2"/>
                  </a:solidFill>
                  <a:prstDash val="solid"/>
                  <a:bevel/>
                </a:ln>
                <a:solidFill>
                  <a:srgbClr val="FF0000"/>
                </a:solidFill>
              </a:rPr>
              <a:t>Chào</a:t>
            </a:r>
            <a:r>
              <a:rPr lang="en-US" sz="5400" b="1" dirty="0">
                <a:ln w="22225">
                  <a:solidFill>
                    <a:schemeClr val="accent2"/>
                  </a:solidFill>
                  <a:prstDash val="solid"/>
                  <a:bevel/>
                </a:ln>
                <a:solidFill>
                  <a:srgbClr val="FF0000"/>
                </a:solidFill>
              </a:rPr>
              <a:t> </a:t>
            </a:r>
            <a:r>
              <a:rPr lang="en-US" sz="5400" b="1" dirty="0" err="1">
                <a:ln w="22225">
                  <a:solidFill>
                    <a:schemeClr val="accent2"/>
                  </a:solidFill>
                  <a:prstDash val="solid"/>
                  <a:bevel/>
                </a:ln>
                <a:solidFill>
                  <a:srgbClr val="FF0000"/>
                </a:solidFill>
              </a:rPr>
              <a:t>mừng</a:t>
            </a:r>
            <a:r>
              <a:rPr lang="en-US" sz="5400" b="1" dirty="0">
                <a:ln w="22225">
                  <a:solidFill>
                    <a:schemeClr val="accent2"/>
                  </a:solidFill>
                  <a:prstDash val="solid"/>
                  <a:bevel/>
                </a:ln>
                <a:solidFill>
                  <a:srgbClr val="FF0000"/>
                </a:solidFill>
              </a:rPr>
              <a:t> </a:t>
            </a:r>
            <a:r>
              <a:rPr lang="en-US" sz="5400" b="1" dirty="0" err="1">
                <a:ln w="22225">
                  <a:solidFill>
                    <a:schemeClr val="accent2"/>
                  </a:solidFill>
                  <a:prstDash val="solid"/>
                  <a:bevel/>
                </a:ln>
                <a:solidFill>
                  <a:srgbClr val="FF0000"/>
                </a:solidFill>
              </a:rPr>
              <a:t>các</a:t>
            </a:r>
            <a:r>
              <a:rPr lang="en-US" sz="5400" b="1" dirty="0">
                <a:ln w="22225">
                  <a:solidFill>
                    <a:schemeClr val="accent2"/>
                  </a:solidFill>
                  <a:prstDash val="solid"/>
                  <a:bevel/>
                </a:ln>
                <a:solidFill>
                  <a:srgbClr val="FF0000"/>
                </a:solidFill>
              </a:rPr>
              <a:t> </a:t>
            </a:r>
            <a:r>
              <a:rPr lang="en-US" sz="5400" b="1" dirty="0" err="1">
                <a:ln w="22225">
                  <a:solidFill>
                    <a:schemeClr val="accent2"/>
                  </a:solidFill>
                  <a:prstDash val="solid"/>
                  <a:bevel/>
                </a:ln>
                <a:solidFill>
                  <a:srgbClr val="FF0000"/>
                </a:solidFill>
              </a:rPr>
              <a:t>em</a:t>
            </a:r>
            <a:r>
              <a:rPr lang="en-US" sz="5400" b="1" dirty="0">
                <a:ln w="22225">
                  <a:solidFill>
                    <a:schemeClr val="accent2"/>
                  </a:solidFill>
                  <a:prstDash val="solid"/>
                  <a:bevel/>
                </a:ln>
                <a:solidFill>
                  <a:srgbClr val="FF0000"/>
                </a:solidFill>
              </a:rPr>
              <a:t> </a:t>
            </a:r>
          </a:p>
          <a:p>
            <a:pPr algn="ctr"/>
            <a:r>
              <a:rPr lang="en-US" sz="5400" b="1" dirty="0" err="1">
                <a:ln w="22225">
                  <a:solidFill>
                    <a:schemeClr val="accent2"/>
                  </a:solidFill>
                  <a:prstDash val="solid"/>
                  <a:bevel/>
                </a:ln>
                <a:solidFill>
                  <a:srgbClr val="FF0000"/>
                </a:solidFill>
              </a:rPr>
              <a:t>đến</a:t>
            </a:r>
            <a:r>
              <a:rPr lang="en-US" sz="5400" b="1" dirty="0">
                <a:ln w="22225">
                  <a:solidFill>
                    <a:schemeClr val="accent2"/>
                  </a:solidFill>
                  <a:prstDash val="solid"/>
                  <a:bevel/>
                </a:ln>
                <a:solidFill>
                  <a:srgbClr val="FF0000"/>
                </a:solidFill>
              </a:rPr>
              <a:t> </a:t>
            </a:r>
            <a:r>
              <a:rPr lang="en-US" sz="5400" b="1" dirty="0" err="1">
                <a:ln w="22225">
                  <a:solidFill>
                    <a:schemeClr val="accent2"/>
                  </a:solidFill>
                  <a:prstDash val="solid"/>
                  <a:bevel/>
                </a:ln>
                <a:solidFill>
                  <a:srgbClr val="FF0000"/>
                </a:solidFill>
              </a:rPr>
              <a:t>với</a:t>
            </a:r>
            <a:r>
              <a:rPr lang="en-US" sz="5400" b="1" dirty="0">
                <a:ln w="22225">
                  <a:solidFill>
                    <a:schemeClr val="accent2"/>
                  </a:solidFill>
                  <a:prstDash val="solid"/>
                  <a:bevel/>
                </a:ln>
                <a:solidFill>
                  <a:srgbClr val="FF0000"/>
                </a:solidFill>
              </a:rPr>
              <a:t> </a:t>
            </a:r>
            <a:r>
              <a:rPr lang="en-US" sz="5400" b="1" dirty="0" err="1">
                <a:ln w="22225">
                  <a:solidFill>
                    <a:schemeClr val="accent2"/>
                  </a:solidFill>
                  <a:prstDash val="solid"/>
                  <a:bevel/>
                </a:ln>
                <a:solidFill>
                  <a:srgbClr val="FF0000"/>
                </a:solidFill>
              </a:rPr>
              <a:t>tiết</a:t>
            </a:r>
            <a:r>
              <a:rPr lang="en-US" sz="5400" b="1" dirty="0">
                <a:ln w="22225">
                  <a:solidFill>
                    <a:schemeClr val="accent2"/>
                  </a:solidFill>
                  <a:prstDash val="solid"/>
                  <a:bevel/>
                </a:ln>
                <a:solidFill>
                  <a:srgbClr val="FF0000"/>
                </a:solidFill>
              </a:rPr>
              <a:t> </a:t>
            </a:r>
            <a:r>
              <a:rPr lang="en-US" sz="5400" b="1" dirty="0" err="1">
                <a:ln w="22225">
                  <a:solidFill>
                    <a:schemeClr val="accent2"/>
                  </a:solidFill>
                  <a:prstDash val="solid"/>
                  <a:bevel/>
                </a:ln>
                <a:solidFill>
                  <a:srgbClr val="FF0000"/>
                </a:solidFill>
              </a:rPr>
              <a:t>học</a:t>
            </a:r>
            <a:r>
              <a:rPr lang="en-US" sz="5400" b="1" dirty="0">
                <a:ln w="22225">
                  <a:solidFill>
                    <a:schemeClr val="accent2"/>
                  </a:solidFill>
                  <a:prstDash val="solid"/>
                  <a:bevel/>
                </a:ln>
                <a:solidFill>
                  <a:srgbClr val="FF0000"/>
                </a:solidFill>
              </a:rPr>
              <a:t> </a:t>
            </a:r>
            <a:r>
              <a:rPr lang="en-US" sz="5400" b="1" dirty="0" err="1">
                <a:ln w="22225">
                  <a:solidFill>
                    <a:schemeClr val="accent2"/>
                  </a:solidFill>
                  <a:prstDash val="solid"/>
                  <a:bevel/>
                </a:ln>
                <a:solidFill>
                  <a:srgbClr val="FF0000"/>
                </a:solidFill>
              </a:rPr>
              <a:t>ngày</a:t>
            </a:r>
            <a:r>
              <a:rPr lang="en-US" sz="5400" b="1" dirty="0">
                <a:ln w="22225">
                  <a:solidFill>
                    <a:schemeClr val="accent2"/>
                  </a:solidFill>
                  <a:prstDash val="solid"/>
                  <a:bevel/>
                </a:ln>
                <a:solidFill>
                  <a:srgbClr val="FF0000"/>
                </a:solidFill>
              </a:rPr>
              <a:t> </a:t>
            </a:r>
            <a:r>
              <a:rPr lang="en-US" sz="5400" b="1" dirty="0" err="1">
                <a:ln w="22225">
                  <a:solidFill>
                    <a:schemeClr val="accent2"/>
                  </a:solidFill>
                  <a:prstDash val="solid"/>
                  <a:bevel/>
                </a:ln>
                <a:solidFill>
                  <a:srgbClr val="FF0000"/>
                </a:solidFill>
              </a:rPr>
              <a:t>hôm</a:t>
            </a:r>
            <a:r>
              <a:rPr lang="en-US" sz="5400" b="1" dirty="0">
                <a:ln w="22225">
                  <a:solidFill>
                    <a:schemeClr val="accent2"/>
                  </a:solidFill>
                  <a:prstDash val="solid"/>
                  <a:bevel/>
                </a:ln>
                <a:solidFill>
                  <a:srgbClr val="FF0000"/>
                </a:solidFill>
              </a:rPr>
              <a:t> nay</a:t>
            </a:r>
          </a:p>
        </p:txBody>
      </p:sp>
      <p:sp>
        <p:nvSpPr>
          <p:cNvPr id="2" name="Slide Number Placeholder 1">
            <a:extLst>
              <a:ext uri="{FF2B5EF4-FFF2-40B4-BE49-F238E27FC236}">
                <a16:creationId xmlns:a16="http://schemas.microsoft.com/office/drawing/2014/main" id="{781A881E-2ED5-5FF7-73AD-48D016F5529C}"/>
              </a:ext>
            </a:extLst>
          </p:cNvPr>
          <p:cNvSpPr>
            <a:spLocks noGrp="1"/>
          </p:cNvSpPr>
          <p:nvPr>
            <p:ph type="sldNum" sz="quarter" idx="12"/>
          </p:nvPr>
        </p:nvSpPr>
        <p:spPr/>
        <p:txBody>
          <a:bodyPr/>
          <a:lstStyle/>
          <a:p>
            <a:fld id="{09A1CC4D-920D-429B-9303-79306863B94D}" type="slidenum">
              <a:rPr lang="en-US" smtClean="0"/>
              <a:t>1</a:t>
            </a:fld>
            <a:endParaRPr lang="en-US"/>
          </a:p>
        </p:txBody>
      </p:sp>
      <p:sp>
        <p:nvSpPr>
          <p:cNvPr id="3" name="TextBox 2">
            <a:extLst>
              <a:ext uri="{FF2B5EF4-FFF2-40B4-BE49-F238E27FC236}">
                <a16:creationId xmlns:a16="http://schemas.microsoft.com/office/drawing/2014/main" id="{2BEDD96D-2788-70F2-8511-B0E817BBFA5A}"/>
              </a:ext>
            </a:extLst>
          </p:cNvPr>
          <p:cNvSpPr txBox="1"/>
          <p:nvPr/>
        </p:nvSpPr>
        <p:spPr>
          <a:xfrm>
            <a:off x="152400" y="1905000"/>
            <a:ext cx="9601200" cy="923330"/>
          </a:xfrm>
          <a:prstGeom prst="rect">
            <a:avLst/>
          </a:prstGeom>
          <a:noFill/>
        </p:spPr>
        <p:txBody>
          <a:bodyPr wrap="square" lIns="91440" tIns="45720" rIns="91440" bIns="45720">
            <a:spAutoFit/>
          </a:bodyPr>
          <a:lstStyle>
            <a:defPPr>
              <a:defRPr lang="en-US"/>
            </a:defPPr>
            <a:lvl1pPr algn="ctr">
              <a:defRPr sz="5400" b="1">
                <a:ln w="22225">
                  <a:solidFill>
                    <a:schemeClr val="accent2"/>
                  </a:solidFill>
                  <a:prstDash val="solid"/>
                  <a:bevel/>
                </a:ln>
                <a:solidFill>
                  <a:srgbClr val="FF0000"/>
                </a:solidFill>
              </a:defRPr>
            </a:lvl1pPr>
          </a:lstStyle>
          <a:p>
            <a:r>
              <a:rPr lang="en-US" dirty="0" err="1"/>
              <a:t>Trường</a:t>
            </a:r>
            <a:r>
              <a:rPr lang="en-US" dirty="0"/>
              <a:t> THCS: </a:t>
            </a:r>
          </a:p>
        </p:txBody>
      </p:sp>
    </p:spTree>
    <p:extLst>
      <p:ext uri="{BB962C8B-B14F-4D97-AF65-F5344CB8AC3E}">
        <p14:creationId xmlns:p14="http://schemas.microsoft.com/office/powerpoint/2010/main" val="2761358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20E830-530E-15A1-EAA3-B0665C220700}"/>
              </a:ext>
            </a:extLst>
          </p:cNvPr>
          <p:cNvSpPr txBox="1"/>
          <p:nvPr/>
        </p:nvSpPr>
        <p:spPr>
          <a:xfrm>
            <a:off x="1698881" y="47687"/>
            <a:ext cx="9759525" cy="556434"/>
          </a:xfrm>
          <a:prstGeom prst="rect">
            <a:avLst/>
          </a:prstGeom>
          <a:noFill/>
        </p:spPr>
        <p:txBody>
          <a:bodyPr wrap="square" rtlCol="0">
            <a:spAutoFit/>
          </a:bodyPr>
          <a:lstStyle/>
          <a:p>
            <a:pPr marL="0" marR="0">
              <a:lnSpc>
                <a:spcPct val="115000"/>
              </a:lnSpc>
              <a:spcBef>
                <a:spcPts val="300"/>
              </a:spcBef>
              <a:spcAft>
                <a:spcPts val="30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đuôi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tệp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endParaRPr>
          </a:p>
        </p:txBody>
      </p:sp>
      <p:sp>
        <p:nvSpPr>
          <p:cNvPr id="17" name="TextBox 16">
            <a:extLst>
              <a:ext uri="{FF2B5EF4-FFF2-40B4-BE49-F238E27FC236}">
                <a16:creationId xmlns:a16="http://schemas.microsoft.com/office/drawing/2014/main" id="{28E04C11-D3E1-1B7A-74FD-D92CED1521CC}"/>
              </a:ext>
            </a:extLst>
          </p:cNvPr>
          <p:cNvSpPr txBox="1"/>
          <p:nvPr/>
        </p:nvSpPr>
        <p:spPr>
          <a:xfrm>
            <a:off x="556447" y="835088"/>
            <a:ext cx="10901959" cy="523220"/>
          </a:xfrm>
          <a:prstGeom prst="rect">
            <a:avLst/>
          </a:prstGeom>
          <a:noFill/>
        </p:spPr>
        <p:txBody>
          <a:bodyPr wrap="square">
            <a:spAutoFit/>
          </a:bodyPr>
          <a:lstStyle/>
          <a:p>
            <a:pPr marL="457200" indent="-457200">
              <a:spcAft>
                <a:spcPts val="800"/>
              </a:spcAft>
              <a:buFont typeface="Wingdings" panose="05000000000000000000" pitchFamily="2" charset="2"/>
              <a:buChar char="Ø"/>
              <a:tabLst>
                <a:tab pos="403225" algn="l"/>
              </a:tabLst>
            </a:pPr>
            <a:r>
              <a:rPr lang="vi-VN" sz="2800" dirty="0">
                <a:latin typeface="Times New Roman" panose="02020603050405020304" pitchFamily="18" charset="0"/>
                <a:ea typeface="Calibri" panose="020F0502020204030204" pitchFamily="34" charset="0"/>
                <a:cs typeface="Times New Roman" panose="02020603050405020304" pitchFamily="18" charset="0"/>
              </a:rPr>
              <a:t>Phần mở rộng thường dung để nhận biết kiểu tệp tin</a:t>
            </a:r>
          </a:p>
        </p:txBody>
      </p:sp>
      <p:pic>
        <p:nvPicPr>
          <p:cNvPr id="3" name="Picture 2">
            <a:extLst>
              <a:ext uri="{FF2B5EF4-FFF2-40B4-BE49-F238E27FC236}">
                <a16:creationId xmlns:a16="http://schemas.microsoft.com/office/drawing/2014/main" id="{2FB159DA-8CF4-54B0-355F-31E6CA91E0A8}"/>
              </a:ext>
            </a:extLst>
          </p:cNvPr>
          <p:cNvPicPr>
            <a:picLocks noChangeAspect="1"/>
          </p:cNvPicPr>
          <p:nvPr/>
        </p:nvPicPr>
        <p:blipFill>
          <a:blip r:embed="rId3"/>
          <a:stretch>
            <a:fillRect/>
          </a:stretch>
        </p:blipFill>
        <p:spPr>
          <a:xfrm>
            <a:off x="-28699" y="-25402"/>
            <a:ext cx="1727580" cy="787401"/>
          </a:xfrm>
          <a:prstGeom prst="rect">
            <a:avLst/>
          </a:prstGeom>
        </p:spPr>
      </p:pic>
      <p:sp>
        <p:nvSpPr>
          <p:cNvPr id="6" name="TextBox 5">
            <a:extLst>
              <a:ext uri="{FF2B5EF4-FFF2-40B4-BE49-F238E27FC236}">
                <a16:creationId xmlns:a16="http://schemas.microsoft.com/office/drawing/2014/main" id="{DBA2DC66-7D92-87D0-FACC-282AFE339554}"/>
              </a:ext>
            </a:extLst>
          </p:cNvPr>
          <p:cNvSpPr txBox="1"/>
          <p:nvPr/>
        </p:nvSpPr>
        <p:spPr>
          <a:xfrm>
            <a:off x="-28699" y="1752600"/>
            <a:ext cx="11887200" cy="982833"/>
          </a:xfrm>
          <a:prstGeom prst="rect">
            <a:avLst/>
          </a:prstGeom>
          <a:noFill/>
        </p:spPr>
        <p:txBody>
          <a:bodyPr wrap="square">
            <a:spAutoFit/>
          </a:bodyPr>
          <a:lstStyle/>
          <a:p>
            <a:pPr marL="457200">
              <a:lnSpc>
                <a:spcPct val="107000"/>
              </a:lnSpc>
              <a:spcBef>
                <a:spcPts val="400"/>
              </a:spcBef>
              <a:spcAft>
                <a:spcPts val="400"/>
              </a:spcAft>
            </a:pP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tệp</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4115FB8B-B502-7748-52DD-EAD0D402B0EF}"/>
              </a:ext>
            </a:extLst>
          </p:cNvPr>
          <p:cNvPicPr>
            <a:picLocks noChangeAspect="1"/>
          </p:cNvPicPr>
          <p:nvPr/>
        </p:nvPicPr>
        <p:blipFill>
          <a:blip r:embed="rId4"/>
          <a:stretch>
            <a:fillRect/>
          </a:stretch>
        </p:blipFill>
        <p:spPr>
          <a:xfrm>
            <a:off x="685800" y="3133242"/>
            <a:ext cx="10290442" cy="3164057"/>
          </a:xfrm>
          <a:prstGeom prst="rect">
            <a:avLst/>
          </a:prstGeom>
        </p:spPr>
      </p:pic>
      <p:pic>
        <p:nvPicPr>
          <p:cNvPr id="9" name="Picture 8">
            <a:extLst>
              <a:ext uri="{FF2B5EF4-FFF2-40B4-BE49-F238E27FC236}">
                <a16:creationId xmlns:a16="http://schemas.microsoft.com/office/drawing/2014/main" id="{37D25A76-3C7E-BD81-2A7A-AD5D961A92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25200" y="5982649"/>
            <a:ext cx="1229091" cy="982833"/>
          </a:xfrm>
          <a:prstGeom prst="rect">
            <a:avLst/>
          </a:prstGeom>
        </p:spPr>
      </p:pic>
      <p:sp>
        <p:nvSpPr>
          <p:cNvPr id="10" name="Star: 5 Points 9">
            <a:extLst>
              <a:ext uri="{FF2B5EF4-FFF2-40B4-BE49-F238E27FC236}">
                <a16:creationId xmlns:a16="http://schemas.microsoft.com/office/drawing/2014/main" id="{8D915AF0-471C-5518-1072-45BB572D41CE}"/>
              </a:ext>
            </a:extLst>
          </p:cNvPr>
          <p:cNvSpPr/>
          <p:nvPr/>
        </p:nvSpPr>
        <p:spPr>
          <a:xfrm>
            <a:off x="1066800" y="2339210"/>
            <a:ext cx="457200" cy="335153"/>
          </a:xfrm>
          <a:prstGeom prst="star5">
            <a:avLst/>
          </a:prstGeom>
          <a:solidFill>
            <a:srgbClr val="FFFF00"/>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1" name="Star: 5 Points 10">
            <a:extLst>
              <a:ext uri="{FF2B5EF4-FFF2-40B4-BE49-F238E27FC236}">
                <a16:creationId xmlns:a16="http://schemas.microsoft.com/office/drawing/2014/main" id="{A9032F51-62A1-0864-7EFC-8FAACD77D0A6}"/>
              </a:ext>
            </a:extLst>
          </p:cNvPr>
          <p:cNvSpPr/>
          <p:nvPr/>
        </p:nvSpPr>
        <p:spPr>
          <a:xfrm>
            <a:off x="6578643" y="3657600"/>
            <a:ext cx="457200" cy="335153"/>
          </a:xfrm>
          <a:prstGeom prst="star5">
            <a:avLst/>
          </a:prstGeom>
          <a:solidFill>
            <a:srgbClr val="FFFF00"/>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2" name="Star: 5 Points 11">
            <a:extLst>
              <a:ext uri="{FF2B5EF4-FFF2-40B4-BE49-F238E27FC236}">
                <a16:creationId xmlns:a16="http://schemas.microsoft.com/office/drawing/2014/main" id="{D289E91B-5090-09B6-410F-B8A3BB816856}"/>
              </a:ext>
            </a:extLst>
          </p:cNvPr>
          <p:cNvSpPr/>
          <p:nvPr/>
        </p:nvSpPr>
        <p:spPr>
          <a:xfrm>
            <a:off x="7924800" y="4132722"/>
            <a:ext cx="457200" cy="335153"/>
          </a:xfrm>
          <a:prstGeom prst="star5">
            <a:avLst/>
          </a:prstGeom>
          <a:solidFill>
            <a:srgbClr val="FFFF00"/>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3" name="Star: 5 Points 12">
            <a:extLst>
              <a:ext uri="{FF2B5EF4-FFF2-40B4-BE49-F238E27FC236}">
                <a16:creationId xmlns:a16="http://schemas.microsoft.com/office/drawing/2014/main" id="{18763F10-019F-67C5-EA48-51079E95A6EE}"/>
              </a:ext>
            </a:extLst>
          </p:cNvPr>
          <p:cNvSpPr/>
          <p:nvPr/>
        </p:nvSpPr>
        <p:spPr>
          <a:xfrm>
            <a:off x="5181600" y="4547693"/>
            <a:ext cx="457200" cy="335153"/>
          </a:xfrm>
          <a:prstGeom prst="star5">
            <a:avLst/>
          </a:prstGeom>
          <a:solidFill>
            <a:srgbClr val="FFFF00"/>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4" name="Star: 5 Points 13">
            <a:extLst>
              <a:ext uri="{FF2B5EF4-FFF2-40B4-BE49-F238E27FC236}">
                <a16:creationId xmlns:a16="http://schemas.microsoft.com/office/drawing/2014/main" id="{EE9912EA-ABB7-9A75-CDC1-5FF9BB7836D3}"/>
              </a:ext>
            </a:extLst>
          </p:cNvPr>
          <p:cNvSpPr/>
          <p:nvPr/>
        </p:nvSpPr>
        <p:spPr>
          <a:xfrm>
            <a:off x="9753600" y="5029200"/>
            <a:ext cx="457200" cy="335153"/>
          </a:xfrm>
          <a:prstGeom prst="star5">
            <a:avLst/>
          </a:prstGeom>
          <a:solidFill>
            <a:srgbClr val="FFFF00"/>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5" name="Star: 5 Points 14">
            <a:extLst>
              <a:ext uri="{FF2B5EF4-FFF2-40B4-BE49-F238E27FC236}">
                <a16:creationId xmlns:a16="http://schemas.microsoft.com/office/drawing/2014/main" id="{1F3BF95D-F833-C30A-4B8F-AC5EB86DB128}"/>
              </a:ext>
            </a:extLst>
          </p:cNvPr>
          <p:cNvSpPr/>
          <p:nvPr/>
        </p:nvSpPr>
        <p:spPr>
          <a:xfrm>
            <a:off x="6578643" y="5486400"/>
            <a:ext cx="457200" cy="335153"/>
          </a:xfrm>
          <a:prstGeom prst="star5">
            <a:avLst/>
          </a:prstGeom>
          <a:solidFill>
            <a:srgbClr val="FFFF00"/>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6" name="Star: 5 Points 15">
            <a:extLst>
              <a:ext uri="{FF2B5EF4-FFF2-40B4-BE49-F238E27FC236}">
                <a16:creationId xmlns:a16="http://schemas.microsoft.com/office/drawing/2014/main" id="{B797F080-E482-BC68-9F26-2DECFC670A37}"/>
              </a:ext>
            </a:extLst>
          </p:cNvPr>
          <p:cNvSpPr/>
          <p:nvPr/>
        </p:nvSpPr>
        <p:spPr>
          <a:xfrm>
            <a:off x="9797800" y="5867400"/>
            <a:ext cx="457200" cy="335153"/>
          </a:xfrm>
          <a:prstGeom prst="star5">
            <a:avLst/>
          </a:prstGeom>
          <a:solidFill>
            <a:srgbClr val="FFFF00"/>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Tree>
    <p:extLst>
      <p:ext uri="{BB962C8B-B14F-4D97-AF65-F5344CB8AC3E}">
        <p14:creationId xmlns:p14="http://schemas.microsoft.com/office/powerpoint/2010/main" val="1931969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11"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20E830-530E-15A1-EAA3-B0665C220700}"/>
              </a:ext>
            </a:extLst>
          </p:cNvPr>
          <p:cNvSpPr txBox="1"/>
          <p:nvPr/>
        </p:nvSpPr>
        <p:spPr>
          <a:xfrm>
            <a:off x="1698881" y="47687"/>
            <a:ext cx="9759525" cy="556434"/>
          </a:xfrm>
          <a:prstGeom prst="rect">
            <a:avLst/>
          </a:prstGeom>
          <a:noFill/>
        </p:spPr>
        <p:txBody>
          <a:bodyPr wrap="square" rtlCol="0">
            <a:spAutoFit/>
          </a:bodyPr>
          <a:lstStyle/>
          <a:p>
            <a:pPr marL="0" marR="0">
              <a:lnSpc>
                <a:spcPct val="115000"/>
              </a:lnSpc>
              <a:spcBef>
                <a:spcPts val="300"/>
              </a:spcBef>
              <a:spcAft>
                <a:spcPts val="30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đuôi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tệp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endParaRPr>
          </a:p>
        </p:txBody>
      </p:sp>
      <p:sp>
        <p:nvSpPr>
          <p:cNvPr id="17" name="TextBox 16">
            <a:extLst>
              <a:ext uri="{FF2B5EF4-FFF2-40B4-BE49-F238E27FC236}">
                <a16:creationId xmlns:a16="http://schemas.microsoft.com/office/drawing/2014/main" id="{28E04C11-D3E1-1B7A-74FD-D92CED1521CC}"/>
              </a:ext>
            </a:extLst>
          </p:cNvPr>
          <p:cNvSpPr txBox="1"/>
          <p:nvPr/>
        </p:nvSpPr>
        <p:spPr>
          <a:xfrm>
            <a:off x="645020" y="639356"/>
            <a:ext cx="11775580" cy="954107"/>
          </a:xfrm>
          <a:prstGeom prst="rect">
            <a:avLst/>
          </a:prstGeom>
          <a:noFill/>
        </p:spPr>
        <p:txBody>
          <a:bodyPr wrap="square">
            <a:spAutoFit/>
          </a:bodyPr>
          <a:lstStyle/>
          <a:p>
            <a:pPr marL="457200" indent="-457200">
              <a:spcAft>
                <a:spcPts val="800"/>
              </a:spcAft>
              <a:buFont typeface="Wingdings" panose="05000000000000000000" pitchFamily="2" charset="2"/>
              <a:buChar char="Ø"/>
              <a:tabLst>
                <a:tab pos="403225" algn="l"/>
              </a:tabLst>
            </a:pPr>
            <a:r>
              <a:rPr lang="en-US" sz="2800" dirty="0" err="1">
                <a:latin typeface="Times New Roman" panose="02020603050405020304" pitchFamily="18" charset="0"/>
                <a:ea typeface="Calibri" panose="020F0502020204030204" pitchFamily="34" charset="0"/>
                <a:cs typeface="Times New Roman" panose="02020603050405020304" pitchFamily="18" charset="0"/>
              </a:rPr>
              <a:t>Đuôi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tệp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tệp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mềm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tệp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tùy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đuôi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tệp</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8B40A7E-9C51-7908-2E51-2E8E96E5CA2B}"/>
              </a:ext>
            </a:extLst>
          </p:cNvPr>
          <p:cNvPicPr>
            <a:picLocks noChangeAspect="1"/>
          </p:cNvPicPr>
          <p:nvPr/>
        </p:nvPicPr>
        <p:blipFill>
          <a:blip r:embed="rId3"/>
          <a:stretch>
            <a:fillRect/>
          </a:stretch>
        </p:blipFill>
        <p:spPr>
          <a:xfrm>
            <a:off x="-28699" y="-25402"/>
            <a:ext cx="1727580" cy="787401"/>
          </a:xfrm>
          <a:prstGeom prst="rect">
            <a:avLst/>
          </a:prstGeom>
        </p:spPr>
      </p:pic>
      <p:pic>
        <p:nvPicPr>
          <p:cNvPr id="3" name="Picture 2">
            <a:extLst>
              <a:ext uri="{FF2B5EF4-FFF2-40B4-BE49-F238E27FC236}">
                <a16:creationId xmlns:a16="http://schemas.microsoft.com/office/drawing/2014/main" id="{8187D34A-E55C-3F3D-9F70-43C0D44F09E3}"/>
              </a:ext>
            </a:extLst>
          </p:cNvPr>
          <p:cNvPicPr>
            <a:picLocks noChangeAspect="1"/>
          </p:cNvPicPr>
          <p:nvPr/>
        </p:nvPicPr>
        <p:blipFill>
          <a:blip r:embed="rId4"/>
          <a:stretch>
            <a:fillRect/>
          </a:stretch>
        </p:blipFill>
        <p:spPr>
          <a:xfrm>
            <a:off x="645020" y="2626997"/>
            <a:ext cx="646981" cy="573403"/>
          </a:xfrm>
          <a:prstGeom prst="rect">
            <a:avLst/>
          </a:prstGeom>
        </p:spPr>
      </p:pic>
      <p:pic>
        <p:nvPicPr>
          <p:cNvPr id="4" name="Picture 3">
            <a:extLst>
              <a:ext uri="{FF2B5EF4-FFF2-40B4-BE49-F238E27FC236}">
                <a16:creationId xmlns:a16="http://schemas.microsoft.com/office/drawing/2014/main" id="{2F17D0AA-72FE-2223-CE51-0D03CBAA29F8}"/>
              </a:ext>
            </a:extLst>
          </p:cNvPr>
          <p:cNvPicPr>
            <a:picLocks noChangeAspect="1"/>
          </p:cNvPicPr>
          <p:nvPr/>
        </p:nvPicPr>
        <p:blipFill>
          <a:blip r:embed="rId5"/>
          <a:stretch>
            <a:fillRect/>
          </a:stretch>
        </p:blipFill>
        <p:spPr>
          <a:xfrm>
            <a:off x="627231" y="3446877"/>
            <a:ext cx="628477" cy="557003"/>
          </a:xfrm>
          <a:prstGeom prst="rect">
            <a:avLst/>
          </a:prstGeom>
        </p:spPr>
      </p:pic>
      <p:pic>
        <p:nvPicPr>
          <p:cNvPr id="6" name="Picture 5">
            <a:extLst>
              <a:ext uri="{FF2B5EF4-FFF2-40B4-BE49-F238E27FC236}">
                <a16:creationId xmlns:a16="http://schemas.microsoft.com/office/drawing/2014/main" id="{DB2E9E73-5096-6255-A9AE-4E4516D8B1EA}"/>
              </a:ext>
            </a:extLst>
          </p:cNvPr>
          <p:cNvPicPr>
            <a:picLocks noChangeAspect="1"/>
          </p:cNvPicPr>
          <p:nvPr/>
        </p:nvPicPr>
        <p:blipFill>
          <a:blip r:embed="rId6"/>
          <a:stretch>
            <a:fillRect/>
          </a:stretch>
        </p:blipFill>
        <p:spPr>
          <a:xfrm>
            <a:off x="674531" y="4347845"/>
            <a:ext cx="559416" cy="495795"/>
          </a:xfrm>
          <a:prstGeom prst="rect">
            <a:avLst/>
          </a:prstGeom>
        </p:spPr>
      </p:pic>
      <p:pic>
        <p:nvPicPr>
          <p:cNvPr id="7" name="Picture 6">
            <a:extLst>
              <a:ext uri="{FF2B5EF4-FFF2-40B4-BE49-F238E27FC236}">
                <a16:creationId xmlns:a16="http://schemas.microsoft.com/office/drawing/2014/main" id="{FFD4C1CD-189E-4180-71C1-2B5A220324DA}"/>
              </a:ext>
            </a:extLst>
          </p:cNvPr>
          <p:cNvPicPr>
            <a:picLocks noChangeAspect="1"/>
          </p:cNvPicPr>
          <p:nvPr/>
        </p:nvPicPr>
        <p:blipFill>
          <a:blip r:embed="rId7"/>
          <a:stretch>
            <a:fillRect/>
          </a:stretch>
        </p:blipFill>
        <p:spPr>
          <a:xfrm>
            <a:off x="567594" y="5181600"/>
            <a:ext cx="724407" cy="690348"/>
          </a:xfrm>
          <a:prstGeom prst="rect">
            <a:avLst/>
          </a:prstGeom>
        </p:spPr>
      </p:pic>
      <p:pic>
        <p:nvPicPr>
          <p:cNvPr id="8" name="Picture 7">
            <a:extLst>
              <a:ext uri="{FF2B5EF4-FFF2-40B4-BE49-F238E27FC236}">
                <a16:creationId xmlns:a16="http://schemas.microsoft.com/office/drawing/2014/main" id="{F8DFFDFF-4919-D626-D36F-9858A53D0F41}"/>
              </a:ext>
            </a:extLst>
          </p:cNvPr>
          <p:cNvPicPr>
            <a:picLocks noChangeAspect="1"/>
          </p:cNvPicPr>
          <p:nvPr/>
        </p:nvPicPr>
        <p:blipFill>
          <a:blip r:embed="rId8"/>
          <a:stretch>
            <a:fillRect/>
          </a:stretch>
        </p:blipFill>
        <p:spPr>
          <a:xfrm>
            <a:off x="634722" y="6218644"/>
            <a:ext cx="620986" cy="570271"/>
          </a:xfrm>
          <a:prstGeom prst="rect">
            <a:avLst/>
          </a:prstGeom>
        </p:spPr>
      </p:pic>
      <p:sp>
        <p:nvSpPr>
          <p:cNvPr id="9" name="Rounded Rectangle 9">
            <a:extLst>
              <a:ext uri="{FF2B5EF4-FFF2-40B4-BE49-F238E27FC236}">
                <a16:creationId xmlns:a16="http://schemas.microsoft.com/office/drawing/2014/main" id="{8DDA4976-40B5-96A6-FEC3-333697E7F261}"/>
              </a:ext>
            </a:extLst>
          </p:cNvPr>
          <p:cNvSpPr/>
          <p:nvPr/>
        </p:nvSpPr>
        <p:spPr>
          <a:xfrm>
            <a:off x="9753600" y="4433182"/>
            <a:ext cx="1275909" cy="41045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.docx</a:t>
            </a:r>
          </a:p>
        </p:txBody>
      </p:sp>
      <p:sp>
        <p:nvSpPr>
          <p:cNvPr id="10" name="Rounded Rectangle 10">
            <a:extLst>
              <a:ext uri="{FF2B5EF4-FFF2-40B4-BE49-F238E27FC236}">
                <a16:creationId xmlns:a16="http://schemas.microsoft.com/office/drawing/2014/main" id="{B7E2E856-EE0A-3910-38C4-C50C990A815E}"/>
              </a:ext>
            </a:extLst>
          </p:cNvPr>
          <p:cNvSpPr/>
          <p:nvPr/>
        </p:nvSpPr>
        <p:spPr>
          <a:xfrm>
            <a:off x="9753600" y="5282407"/>
            <a:ext cx="1275909" cy="432593"/>
          </a:xfrm>
          <a:prstGeom prst="round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rPr>
              <a:t>.pdf</a:t>
            </a:r>
          </a:p>
        </p:txBody>
      </p:sp>
      <p:sp>
        <p:nvSpPr>
          <p:cNvPr id="11" name="Rounded Rectangle 11">
            <a:extLst>
              <a:ext uri="{FF2B5EF4-FFF2-40B4-BE49-F238E27FC236}">
                <a16:creationId xmlns:a16="http://schemas.microsoft.com/office/drawing/2014/main" id="{19762067-1D57-5FF3-5C83-EA8F66F698DB}"/>
              </a:ext>
            </a:extLst>
          </p:cNvPr>
          <p:cNvSpPr/>
          <p:nvPr/>
        </p:nvSpPr>
        <p:spPr>
          <a:xfrm>
            <a:off x="9753600" y="6093321"/>
            <a:ext cx="1275909" cy="410458"/>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rPr>
              <a:t>.txt</a:t>
            </a:r>
          </a:p>
        </p:txBody>
      </p:sp>
      <p:sp>
        <p:nvSpPr>
          <p:cNvPr id="12" name="Rounded Rectangle 12">
            <a:extLst>
              <a:ext uri="{FF2B5EF4-FFF2-40B4-BE49-F238E27FC236}">
                <a16:creationId xmlns:a16="http://schemas.microsoft.com/office/drawing/2014/main" id="{598907FB-820C-C2A4-F796-26411814DD28}"/>
              </a:ext>
            </a:extLst>
          </p:cNvPr>
          <p:cNvSpPr/>
          <p:nvPr/>
        </p:nvSpPr>
        <p:spPr>
          <a:xfrm>
            <a:off x="9753600" y="3559639"/>
            <a:ext cx="1275909" cy="41045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.pptx</a:t>
            </a:r>
          </a:p>
        </p:txBody>
      </p:sp>
      <p:sp>
        <p:nvSpPr>
          <p:cNvPr id="13" name="Rounded Rectangle 13">
            <a:extLst>
              <a:ext uri="{FF2B5EF4-FFF2-40B4-BE49-F238E27FC236}">
                <a16:creationId xmlns:a16="http://schemas.microsoft.com/office/drawing/2014/main" id="{2333D35F-F8D8-F3B4-355B-83CD4B38C460}"/>
              </a:ext>
            </a:extLst>
          </p:cNvPr>
          <p:cNvSpPr/>
          <p:nvPr/>
        </p:nvSpPr>
        <p:spPr>
          <a:xfrm>
            <a:off x="9753600" y="2789942"/>
            <a:ext cx="1275909" cy="41045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.xlsx</a:t>
            </a:r>
          </a:p>
        </p:txBody>
      </p:sp>
      <p:sp>
        <p:nvSpPr>
          <p:cNvPr id="14" name="Rounded Rectangle 14">
            <a:extLst>
              <a:ext uri="{FF2B5EF4-FFF2-40B4-BE49-F238E27FC236}">
                <a16:creationId xmlns:a16="http://schemas.microsoft.com/office/drawing/2014/main" id="{1B6994EA-05AB-F38E-4B7F-958AA2A63D84}"/>
              </a:ext>
            </a:extLst>
          </p:cNvPr>
          <p:cNvSpPr/>
          <p:nvPr/>
        </p:nvSpPr>
        <p:spPr>
          <a:xfrm>
            <a:off x="4112864" y="2850924"/>
            <a:ext cx="3384078" cy="610738"/>
          </a:xfrm>
          <a:prstGeom prst="roundRect">
            <a:avLst/>
          </a:prstGeom>
          <a:solidFill>
            <a:srgbClr val="FF0000"/>
          </a:solidFill>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TRÒ CHƠI</a:t>
            </a:r>
          </a:p>
        </p:txBody>
      </p:sp>
      <p:sp>
        <p:nvSpPr>
          <p:cNvPr id="15" name="Cloud 14">
            <a:extLst>
              <a:ext uri="{FF2B5EF4-FFF2-40B4-BE49-F238E27FC236}">
                <a16:creationId xmlns:a16="http://schemas.microsoft.com/office/drawing/2014/main" id="{635E9FA2-D4AA-E19E-15F1-CE65FBEFB508}"/>
              </a:ext>
            </a:extLst>
          </p:cNvPr>
          <p:cNvSpPr/>
          <p:nvPr/>
        </p:nvSpPr>
        <p:spPr>
          <a:xfrm>
            <a:off x="3436729" y="4021589"/>
            <a:ext cx="4696254" cy="1612566"/>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B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endParaRPr lang="en-US" sz="2800" dirty="0">
              <a:latin typeface="Times New Roman" panose="02020603050405020304" pitchFamily="18" charset="0"/>
              <a:cs typeface="Times New Roman" panose="02020603050405020304" pitchFamily="18" charset="0"/>
            </a:endParaRPr>
          </a:p>
        </p:txBody>
      </p:sp>
      <p:sp>
        <p:nvSpPr>
          <p:cNvPr id="16" name="Rounded Rectangle 16">
            <a:extLst>
              <a:ext uri="{FF2B5EF4-FFF2-40B4-BE49-F238E27FC236}">
                <a16:creationId xmlns:a16="http://schemas.microsoft.com/office/drawing/2014/main" id="{E19054B5-EF30-7F9D-A02A-7BF0A1D14BFC}"/>
              </a:ext>
            </a:extLst>
          </p:cNvPr>
          <p:cNvSpPr/>
          <p:nvPr/>
        </p:nvSpPr>
        <p:spPr>
          <a:xfrm>
            <a:off x="501678" y="1676400"/>
            <a:ext cx="1134903" cy="661090"/>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A</a:t>
            </a:r>
          </a:p>
        </p:txBody>
      </p:sp>
      <p:sp>
        <p:nvSpPr>
          <p:cNvPr id="18" name="Rounded Rectangle 17">
            <a:extLst>
              <a:ext uri="{FF2B5EF4-FFF2-40B4-BE49-F238E27FC236}">
                <a16:creationId xmlns:a16="http://schemas.microsoft.com/office/drawing/2014/main" id="{BD481302-A34B-199B-6007-0EBC301B6748}"/>
              </a:ext>
            </a:extLst>
          </p:cNvPr>
          <p:cNvSpPr/>
          <p:nvPr/>
        </p:nvSpPr>
        <p:spPr>
          <a:xfrm>
            <a:off x="9753600" y="1676400"/>
            <a:ext cx="1134903" cy="661090"/>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2432775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54167E-6 3.33333E-6 L 0.67995 0.14421 " pathEditMode="relative" rAng="0" ptsTypes="AA">
                                      <p:cBhvr>
                                        <p:cTn id="10" dur="2000" fill="hold"/>
                                        <p:tgtEl>
                                          <p:spTgt spid="3"/>
                                        </p:tgtEl>
                                        <p:attrNameLst>
                                          <p:attrName>ppt_x</p:attrName>
                                          <p:attrName>ppt_y</p:attrName>
                                        </p:attrNameLst>
                                      </p:cBhvr>
                                      <p:rCtr x="33997" y="719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04167E-6 1.48148E-6 L 0.67591 0.1375 " pathEditMode="relative" rAng="0" ptsTypes="AA">
                                      <p:cBhvr>
                                        <p:cTn id="14" dur="2000" fill="hold"/>
                                        <p:tgtEl>
                                          <p:spTgt spid="4"/>
                                        </p:tgtEl>
                                        <p:attrNameLst>
                                          <p:attrName>ppt_x</p:attrName>
                                          <p:attrName>ppt_y</p:attrName>
                                        </p:attrNameLst>
                                      </p:cBhvr>
                                      <p:rCtr x="33789" y="687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125 0.09421 L 0.67161 -0.23056 " pathEditMode="relative" rAng="0" ptsTypes="AA">
                                      <p:cBhvr>
                                        <p:cTn id="18" dur="2000" fill="hold"/>
                                        <p:tgtEl>
                                          <p:spTgt spid="6"/>
                                        </p:tgtEl>
                                        <p:attrNameLst>
                                          <p:attrName>ppt_x</p:attrName>
                                          <p:attrName>ppt_y</p:attrName>
                                        </p:attrNameLst>
                                      </p:cBhvr>
                                      <p:rCtr x="34206" y="-1625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54167E-6 3.7037E-6 L 0.67331 0.13935 " pathEditMode="relative" rAng="0" ptsTypes="AA">
                                      <p:cBhvr>
                                        <p:cTn id="22" dur="2000" fill="hold"/>
                                        <p:tgtEl>
                                          <p:spTgt spid="7"/>
                                        </p:tgtEl>
                                        <p:attrNameLst>
                                          <p:attrName>ppt_x</p:attrName>
                                          <p:attrName>ppt_y</p:attrName>
                                        </p:attrNameLst>
                                      </p:cBhvr>
                                      <p:rCtr x="33659" y="6968"/>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5E-6 0 L 0.67331 -0.13241 " pathEditMode="relative" rAng="0" ptsTypes="AA">
                                      <p:cBhvr>
                                        <p:cTn id="26" dur="2000" fill="hold"/>
                                        <p:tgtEl>
                                          <p:spTgt spid="8"/>
                                        </p:tgtEl>
                                        <p:attrNameLst>
                                          <p:attrName>ppt_x</p:attrName>
                                          <p:attrName>ppt_y</p:attrName>
                                        </p:attrNameLst>
                                      </p:cBhvr>
                                      <p:rCtr x="33659" y="-6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20E830-530E-15A1-EAA3-B0665C220700}"/>
              </a:ext>
            </a:extLst>
          </p:cNvPr>
          <p:cNvSpPr txBox="1"/>
          <p:nvPr/>
        </p:nvSpPr>
        <p:spPr>
          <a:xfrm>
            <a:off x="1698881" y="47687"/>
            <a:ext cx="9759525" cy="1057212"/>
          </a:xfrm>
          <a:prstGeom prst="rect">
            <a:avLst/>
          </a:prstGeom>
          <a:noFill/>
        </p:spPr>
        <p:txBody>
          <a:bodyPr wrap="square" rtlCol="0">
            <a:spAutoFit/>
          </a:bodyPr>
          <a:lstStyle/>
          <a:p>
            <a:pPr marL="0" marR="0">
              <a:lnSpc>
                <a:spcPct val="115000"/>
              </a:lnSpc>
              <a:spcBef>
                <a:spcPts val="300"/>
              </a:spcBef>
              <a:spcAft>
                <a:spcPts val="30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solidFill>
                <a:srgbClr val="FF0000"/>
              </a:solidFill>
            </a:endParaRPr>
          </a:p>
        </p:txBody>
      </p:sp>
      <p:sp>
        <p:nvSpPr>
          <p:cNvPr id="15" name="TextBox 14">
            <a:extLst>
              <a:ext uri="{FF2B5EF4-FFF2-40B4-BE49-F238E27FC236}">
                <a16:creationId xmlns:a16="http://schemas.microsoft.com/office/drawing/2014/main" id="{A76250C4-BEEB-2C4F-E117-8BFD2F85DC3E}"/>
              </a:ext>
            </a:extLst>
          </p:cNvPr>
          <p:cNvSpPr txBox="1"/>
          <p:nvPr/>
        </p:nvSpPr>
        <p:spPr>
          <a:xfrm>
            <a:off x="269631" y="729175"/>
            <a:ext cx="11188775" cy="52322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PTH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endParaRPr lang="en-US" sz="28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23029309-2544-0360-4075-21F56119AE2E}"/>
              </a:ext>
            </a:extLst>
          </p:cNvPr>
          <p:cNvSpPr>
            <a:spLocks noGrp="1"/>
          </p:cNvSpPr>
          <p:nvPr>
            <p:ph type="sldNum" sz="quarter" idx="12"/>
          </p:nvPr>
        </p:nvSpPr>
        <p:spPr/>
        <p:txBody>
          <a:bodyPr/>
          <a:lstStyle/>
          <a:p>
            <a:fld id="{09A1CC4D-920D-429B-9303-79306863B94D}" type="slidenum">
              <a:rPr lang="en-US" smtClean="0"/>
              <a:t>12</a:t>
            </a:fld>
            <a:endParaRPr lang="en-US"/>
          </a:p>
        </p:txBody>
      </p:sp>
      <p:pic>
        <p:nvPicPr>
          <p:cNvPr id="3" name="Picture 2">
            <a:extLst>
              <a:ext uri="{FF2B5EF4-FFF2-40B4-BE49-F238E27FC236}">
                <a16:creationId xmlns:a16="http://schemas.microsoft.com/office/drawing/2014/main" id="{84617C38-1981-0DA2-7B3D-D29DD71AA21E}"/>
              </a:ext>
            </a:extLst>
          </p:cNvPr>
          <p:cNvPicPr>
            <a:picLocks noChangeAspect="1"/>
          </p:cNvPicPr>
          <p:nvPr/>
        </p:nvPicPr>
        <p:blipFill>
          <a:blip r:embed="rId2"/>
          <a:stretch>
            <a:fillRect/>
          </a:stretch>
        </p:blipFill>
        <p:spPr>
          <a:xfrm>
            <a:off x="45329" y="0"/>
            <a:ext cx="1674090" cy="762000"/>
          </a:xfrm>
          <a:prstGeom prst="rect">
            <a:avLst/>
          </a:prstGeom>
        </p:spPr>
      </p:pic>
      <p:pic>
        <p:nvPicPr>
          <p:cNvPr id="9" name="Picture 8">
            <a:extLst>
              <a:ext uri="{FF2B5EF4-FFF2-40B4-BE49-F238E27FC236}">
                <a16:creationId xmlns:a16="http://schemas.microsoft.com/office/drawing/2014/main" id="{AC3C038D-B3A4-A597-A2F8-3134D56D98A4}"/>
              </a:ext>
            </a:extLst>
          </p:cNvPr>
          <p:cNvPicPr>
            <a:picLocks noChangeAspect="1"/>
          </p:cNvPicPr>
          <p:nvPr/>
        </p:nvPicPr>
        <p:blipFill>
          <a:blip r:embed="rId3"/>
          <a:stretch>
            <a:fillRect/>
          </a:stretch>
        </p:blipFill>
        <p:spPr>
          <a:xfrm>
            <a:off x="1844675" y="1439867"/>
            <a:ext cx="7016750" cy="5418133"/>
          </a:xfrm>
          <a:prstGeom prst="rect">
            <a:avLst/>
          </a:prstGeom>
        </p:spPr>
      </p:pic>
    </p:spTree>
    <p:extLst>
      <p:ext uri="{BB962C8B-B14F-4D97-AF65-F5344CB8AC3E}">
        <p14:creationId xmlns:p14="http://schemas.microsoft.com/office/powerpoint/2010/main" val="1981410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20E830-530E-15A1-EAA3-B0665C220700}"/>
              </a:ext>
            </a:extLst>
          </p:cNvPr>
          <p:cNvSpPr txBox="1"/>
          <p:nvPr/>
        </p:nvSpPr>
        <p:spPr>
          <a:xfrm>
            <a:off x="1698881" y="47687"/>
            <a:ext cx="9759525" cy="1057212"/>
          </a:xfrm>
          <a:prstGeom prst="rect">
            <a:avLst/>
          </a:prstGeom>
          <a:noFill/>
        </p:spPr>
        <p:txBody>
          <a:bodyPr wrap="square" rtlCol="0">
            <a:spAutoFit/>
          </a:bodyPr>
          <a:lstStyle/>
          <a:p>
            <a:pPr marL="0" marR="0">
              <a:lnSpc>
                <a:spcPct val="115000"/>
              </a:lnSpc>
              <a:spcBef>
                <a:spcPts val="300"/>
              </a:spcBef>
              <a:spcAft>
                <a:spcPts val="30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solidFill>
                <a:srgbClr val="FF0000"/>
              </a:solidFill>
            </a:endParaRPr>
          </a:p>
        </p:txBody>
      </p:sp>
      <p:sp>
        <p:nvSpPr>
          <p:cNvPr id="2" name="Slide Number Placeholder 1">
            <a:extLst>
              <a:ext uri="{FF2B5EF4-FFF2-40B4-BE49-F238E27FC236}">
                <a16:creationId xmlns:a16="http://schemas.microsoft.com/office/drawing/2014/main" id="{23029309-2544-0360-4075-21F56119AE2E}"/>
              </a:ext>
            </a:extLst>
          </p:cNvPr>
          <p:cNvSpPr>
            <a:spLocks noGrp="1"/>
          </p:cNvSpPr>
          <p:nvPr>
            <p:ph type="sldNum" sz="quarter" idx="12"/>
          </p:nvPr>
        </p:nvSpPr>
        <p:spPr/>
        <p:txBody>
          <a:bodyPr/>
          <a:lstStyle/>
          <a:p>
            <a:fld id="{09A1CC4D-920D-429B-9303-79306863B94D}" type="slidenum">
              <a:rPr lang="en-US" smtClean="0"/>
              <a:t>13</a:t>
            </a:fld>
            <a:endParaRPr lang="en-US"/>
          </a:p>
        </p:txBody>
      </p:sp>
      <p:pic>
        <p:nvPicPr>
          <p:cNvPr id="3" name="Picture 2">
            <a:extLst>
              <a:ext uri="{FF2B5EF4-FFF2-40B4-BE49-F238E27FC236}">
                <a16:creationId xmlns:a16="http://schemas.microsoft.com/office/drawing/2014/main" id="{84617C38-1981-0DA2-7B3D-D29DD71AA21E}"/>
              </a:ext>
            </a:extLst>
          </p:cNvPr>
          <p:cNvPicPr>
            <a:picLocks noChangeAspect="1"/>
          </p:cNvPicPr>
          <p:nvPr/>
        </p:nvPicPr>
        <p:blipFill>
          <a:blip r:embed="rId4"/>
          <a:stretch>
            <a:fillRect/>
          </a:stretch>
        </p:blipFill>
        <p:spPr>
          <a:xfrm>
            <a:off x="45329" y="0"/>
            <a:ext cx="1674090" cy="762000"/>
          </a:xfrm>
          <a:prstGeom prst="rect">
            <a:avLst/>
          </a:prstGeom>
        </p:spPr>
      </p:pic>
      <p:pic>
        <p:nvPicPr>
          <p:cNvPr id="4" name="tổng">
            <a:hlinkClick r:id="" action="ppaction://media"/>
            <a:extLst>
              <a:ext uri="{FF2B5EF4-FFF2-40B4-BE49-F238E27FC236}">
                <a16:creationId xmlns:a16="http://schemas.microsoft.com/office/drawing/2014/main" id="{271DAA23-7BEC-A043-D630-2E9C9FF534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7740" y="576293"/>
            <a:ext cx="9537700" cy="6324600"/>
          </a:xfrm>
          <a:prstGeom prst="rect">
            <a:avLst/>
          </a:prstGeom>
        </p:spPr>
      </p:pic>
    </p:spTree>
    <p:extLst>
      <p:ext uri="{BB962C8B-B14F-4D97-AF65-F5344CB8AC3E}">
        <p14:creationId xmlns:p14="http://schemas.microsoft.com/office/powerpoint/2010/main" val="271311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20E830-530E-15A1-EAA3-B0665C220700}"/>
              </a:ext>
            </a:extLst>
          </p:cNvPr>
          <p:cNvSpPr txBox="1"/>
          <p:nvPr/>
        </p:nvSpPr>
        <p:spPr>
          <a:xfrm>
            <a:off x="1698881" y="47687"/>
            <a:ext cx="9759525" cy="1057212"/>
          </a:xfrm>
          <a:prstGeom prst="rect">
            <a:avLst/>
          </a:prstGeom>
          <a:noFill/>
        </p:spPr>
        <p:txBody>
          <a:bodyPr wrap="square" rtlCol="0">
            <a:spAutoFit/>
          </a:bodyPr>
          <a:lstStyle/>
          <a:p>
            <a:pPr marL="0" marR="0">
              <a:lnSpc>
                <a:spcPct val="115000"/>
              </a:lnSpc>
              <a:spcBef>
                <a:spcPts val="300"/>
              </a:spcBef>
              <a:spcAft>
                <a:spcPts val="30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solidFill>
                <a:srgbClr val="FF0000"/>
              </a:solidFill>
            </a:endParaRPr>
          </a:p>
        </p:txBody>
      </p:sp>
      <p:sp>
        <p:nvSpPr>
          <p:cNvPr id="15" name="TextBox 14">
            <a:extLst>
              <a:ext uri="{FF2B5EF4-FFF2-40B4-BE49-F238E27FC236}">
                <a16:creationId xmlns:a16="http://schemas.microsoft.com/office/drawing/2014/main" id="{A76250C4-BEEB-2C4F-E117-8BFD2F85DC3E}"/>
              </a:ext>
            </a:extLst>
          </p:cNvPr>
          <p:cNvSpPr txBox="1"/>
          <p:nvPr/>
        </p:nvSpPr>
        <p:spPr>
          <a:xfrm>
            <a:off x="269631" y="729175"/>
            <a:ext cx="5065275" cy="2677656"/>
          </a:xfrm>
          <a:prstGeom prst="rect">
            <a:avLst/>
          </a:prstGeom>
          <a:noFill/>
        </p:spPr>
        <p:txBody>
          <a:bodyPr wrap="square">
            <a:spAutoFit/>
          </a:bodyPr>
          <a:lstStyle/>
          <a:p>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Quick access</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sổ</a:t>
            </a:r>
            <a:r>
              <a:rPr lang="en-US" sz="2800" dirty="0">
                <a:latin typeface="Times New Roman" panose="02020603050405020304" pitchFamily="18" charset="0"/>
                <a:cs typeface="Times New Roman" panose="02020603050405020304" pitchFamily="18" charset="0"/>
              </a:rPr>
              <a:t> File Explorer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Quick access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23029309-2544-0360-4075-21F56119AE2E}"/>
              </a:ext>
            </a:extLst>
          </p:cNvPr>
          <p:cNvSpPr>
            <a:spLocks noGrp="1"/>
          </p:cNvSpPr>
          <p:nvPr>
            <p:ph type="sldNum" sz="quarter" idx="12"/>
          </p:nvPr>
        </p:nvSpPr>
        <p:spPr/>
        <p:txBody>
          <a:bodyPr/>
          <a:lstStyle/>
          <a:p>
            <a:fld id="{09A1CC4D-920D-429B-9303-79306863B94D}" type="slidenum">
              <a:rPr lang="en-US" smtClean="0"/>
              <a:t>14</a:t>
            </a:fld>
            <a:endParaRPr lang="en-US"/>
          </a:p>
        </p:txBody>
      </p:sp>
      <p:pic>
        <p:nvPicPr>
          <p:cNvPr id="3" name="Picture 2">
            <a:extLst>
              <a:ext uri="{FF2B5EF4-FFF2-40B4-BE49-F238E27FC236}">
                <a16:creationId xmlns:a16="http://schemas.microsoft.com/office/drawing/2014/main" id="{84617C38-1981-0DA2-7B3D-D29DD71AA21E}"/>
              </a:ext>
            </a:extLst>
          </p:cNvPr>
          <p:cNvPicPr>
            <a:picLocks noChangeAspect="1"/>
          </p:cNvPicPr>
          <p:nvPr/>
        </p:nvPicPr>
        <p:blipFill>
          <a:blip r:embed="rId2"/>
          <a:stretch>
            <a:fillRect/>
          </a:stretch>
        </p:blipFill>
        <p:spPr>
          <a:xfrm>
            <a:off x="45329" y="0"/>
            <a:ext cx="1674090" cy="762000"/>
          </a:xfrm>
          <a:prstGeom prst="rect">
            <a:avLst/>
          </a:prstGeom>
        </p:spPr>
      </p:pic>
    </p:spTree>
    <p:extLst>
      <p:ext uri="{BB962C8B-B14F-4D97-AF65-F5344CB8AC3E}">
        <p14:creationId xmlns:p14="http://schemas.microsoft.com/office/powerpoint/2010/main" val="14062077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20E830-530E-15A1-EAA3-B0665C220700}"/>
              </a:ext>
            </a:extLst>
          </p:cNvPr>
          <p:cNvSpPr txBox="1"/>
          <p:nvPr/>
        </p:nvSpPr>
        <p:spPr>
          <a:xfrm>
            <a:off x="1698881" y="47687"/>
            <a:ext cx="9759525" cy="1057212"/>
          </a:xfrm>
          <a:prstGeom prst="rect">
            <a:avLst/>
          </a:prstGeom>
          <a:noFill/>
        </p:spPr>
        <p:txBody>
          <a:bodyPr wrap="square" rtlCol="0">
            <a:spAutoFit/>
          </a:bodyPr>
          <a:lstStyle/>
          <a:p>
            <a:pPr marL="0" marR="0">
              <a:lnSpc>
                <a:spcPct val="115000"/>
              </a:lnSpc>
              <a:spcBef>
                <a:spcPts val="300"/>
              </a:spcBef>
              <a:spcAft>
                <a:spcPts val="30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solidFill>
                <a:srgbClr val="FF0000"/>
              </a:solidFill>
            </a:endParaRPr>
          </a:p>
        </p:txBody>
      </p:sp>
      <p:sp>
        <p:nvSpPr>
          <p:cNvPr id="15" name="TextBox 14">
            <a:extLst>
              <a:ext uri="{FF2B5EF4-FFF2-40B4-BE49-F238E27FC236}">
                <a16:creationId xmlns:a16="http://schemas.microsoft.com/office/drawing/2014/main" id="{A76250C4-BEEB-2C4F-E117-8BFD2F85DC3E}"/>
              </a:ext>
            </a:extLst>
          </p:cNvPr>
          <p:cNvSpPr txBox="1"/>
          <p:nvPr/>
        </p:nvSpPr>
        <p:spPr>
          <a:xfrm>
            <a:off x="45329" y="752148"/>
            <a:ext cx="5445369" cy="3108543"/>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Bài 2. Khám phá vùng điều hướng</a:t>
            </a:r>
          </a:p>
          <a:p>
            <a:r>
              <a:rPr lang="vi-VN" sz="2800" dirty="0">
                <a:latin typeface="Times New Roman" panose="02020603050405020304" pitchFamily="18" charset="0"/>
                <a:cs typeface="Times New Roman" panose="02020603050405020304" pitchFamily="18" charset="0"/>
              </a:rPr>
              <a:t>Trỏ chuột vào một mục nào đó trong vùng điều hướng, nếu có dấu trỏ xuống hay dấu trỏ sang phải cạnh tên mục, hãy nháy chuột vào dấu này và cho biết tác dụng của thao tác.</a:t>
            </a:r>
          </a:p>
        </p:txBody>
      </p:sp>
      <p:sp>
        <p:nvSpPr>
          <p:cNvPr id="2" name="Slide Number Placeholder 1">
            <a:extLst>
              <a:ext uri="{FF2B5EF4-FFF2-40B4-BE49-F238E27FC236}">
                <a16:creationId xmlns:a16="http://schemas.microsoft.com/office/drawing/2014/main" id="{23029309-2544-0360-4075-21F56119AE2E}"/>
              </a:ext>
            </a:extLst>
          </p:cNvPr>
          <p:cNvSpPr>
            <a:spLocks noGrp="1"/>
          </p:cNvSpPr>
          <p:nvPr>
            <p:ph type="sldNum" sz="quarter" idx="12"/>
          </p:nvPr>
        </p:nvSpPr>
        <p:spPr/>
        <p:txBody>
          <a:bodyPr/>
          <a:lstStyle/>
          <a:p>
            <a:fld id="{09A1CC4D-920D-429B-9303-79306863B94D}" type="slidenum">
              <a:rPr lang="en-US" smtClean="0"/>
              <a:t>15</a:t>
            </a:fld>
            <a:endParaRPr lang="en-US"/>
          </a:p>
        </p:txBody>
      </p:sp>
      <p:pic>
        <p:nvPicPr>
          <p:cNvPr id="3" name="Picture 2">
            <a:extLst>
              <a:ext uri="{FF2B5EF4-FFF2-40B4-BE49-F238E27FC236}">
                <a16:creationId xmlns:a16="http://schemas.microsoft.com/office/drawing/2014/main" id="{84617C38-1981-0DA2-7B3D-D29DD71AA21E}"/>
              </a:ext>
            </a:extLst>
          </p:cNvPr>
          <p:cNvPicPr>
            <a:picLocks noChangeAspect="1"/>
          </p:cNvPicPr>
          <p:nvPr/>
        </p:nvPicPr>
        <p:blipFill>
          <a:blip r:embed="rId2"/>
          <a:stretch>
            <a:fillRect/>
          </a:stretch>
        </p:blipFill>
        <p:spPr>
          <a:xfrm>
            <a:off x="45329" y="0"/>
            <a:ext cx="1674090" cy="762000"/>
          </a:xfrm>
          <a:prstGeom prst="rect">
            <a:avLst/>
          </a:prstGeom>
        </p:spPr>
      </p:pic>
      <p:pic>
        <p:nvPicPr>
          <p:cNvPr id="4" name="Picture 3">
            <a:extLst>
              <a:ext uri="{FF2B5EF4-FFF2-40B4-BE49-F238E27FC236}">
                <a16:creationId xmlns:a16="http://schemas.microsoft.com/office/drawing/2014/main" id="{98214296-EF63-D71D-908B-7B0EEECF9CC3}"/>
              </a:ext>
            </a:extLst>
          </p:cNvPr>
          <p:cNvPicPr>
            <a:picLocks noChangeAspect="1"/>
          </p:cNvPicPr>
          <p:nvPr/>
        </p:nvPicPr>
        <p:blipFill>
          <a:blip r:embed="rId3"/>
          <a:stretch>
            <a:fillRect/>
          </a:stretch>
        </p:blipFill>
        <p:spPr>
          <a:xfrm>
            <a:off x="5714999" y="228599"/>
            <a:ext cx="7535586" cy="6581713"/>
          </a:xfrm>
          <a:prstGeom prst="rect">
            <a:avLst/>
          </a:prstGeom>
        </p:spPr>
      </p:pic>
    </p:spTree>
    <p:extLst>
      <p:ext uri="{BB962C8B-B14F-4D97-AF65-F5344CB8AC3E}">
        <p14:creationId xmlns:p14="http://schemas.microsoft.com/office/powerpoint/2010/main" val="12224333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20E830-530E-15A1-EAA3-B0665C220700}"/>
              </a:ext>
            </a:extLst>
          </p:cNvPr>
          <p:cNvSpPr txBox="1"/>
          <p:nvPr/>
        </p:nvSpPr>
        <p:spPr>
          <a:xfrm>
            <a:off x="1719419" y="-127627"/>
            <a:ext cx="9759525" cy="1057212"/>
          </a:xfrm>
          <a:prstGeom prst="rect">
            <a:avLst/>
          </a:prstGeom>
          <a:noFill/>
        </p:spPr>
        <p:txBody>
          <a:bodyPr wrap="square" rtlCol="0">
            <a:spAutoFit/>
          </a:bodyPr>
          <a:lstStyle/>
          <a:p>
            <a:pPr marL="0" marR="0">
              <a:lnSpc>
                <a:spcPct val="115000"/>
              </a:lnSpc>
              <a:spcBef>
                <a:spcPts val="300"/>
              </a:spcBef>
              <a:spcAft>
                <a:spcPts val="30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solidFill>
                <a:srgbClr val="FF0000"/>
              </a:solidFill>
            </a:endParaRPr>
          </a:p>
        </p:txBody>
      </p:sp>
      <p:sp>
        <p:nvSpPr>
          <p:cNvPr id="15" name="TextBox 14">
            <a:extLst>
              <a:ext uri="{FF2B5EF4-FFF2-40B4-BE49-F238E27FC236}">
                <a16:creationId xmlns:a16="http://schemas.microsoft.com/office/drawing/2014/main" id="{A76250C4-BEEB-2C4F-E117-8BFD2F85DC3E}"/>
              </a:ext>
            </a:extLst>
          </p:cNvPr>
          <p:cNvSpPr txBox="1"/>
          <p:nvPr/>
        </p:nvSpPr>
        <p:spPr>
          <a:xfrm>
            <a:off x="269631" y="729175"/>
            <a:ext cx="5445369" cy="2677656"/>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Bài 3. Quan sát vùng hiển thị nội dung một thư mục và cho biết:</a:t>
            </a:r>
          </a:p>
          <a:p>
            <a:r>
              <a:rPr lang="vi-VN" sz="2800" dirty="0">
                <a:latin typeface="Times New Roman" panose="02020603050405020304" pitchFamily="18" charset="0"/>
                <a:cs typeface="Times New Roman" panose="02020603050405020304" pitchFamily="18" charset="0"/>
              </a:rPr>
              <a:t>Date modified là :</a:t>
            </a:r>
          </a:p>
          <a:p>
            <a:r>
              <a:rPr lang="vi-VN" sz="2800" dirty="0">
                <a:latin typeface="Times New Roman" panose="02020603050405020304" pitchFamily="18" charset="0"/>
                <a:cs typeface="Times New Roman" panose="02020603050405020304" pitchFamily="18" charset="0"/>
              </a:rPr>
              <a:t>Type là</a:t>
            </a:r>
          </a:p>
          <a:p>
            <a:r>
              <a:rPr lang="vi-VN" sz="2800" dirty="0">
                <a:latin typeface="Times New Roman" panose="02020603050405020304" pitchFamily="18" charset="0"/>
                <a:cs typeface="Times New Roman" panose="02020603050405020304" pitchFamily="18" charset="0"/>
              </a:rPr>
              <a:t>Size là:</a:t>
            </a:r>
          </a:p>
          <a:p>
            <a:r>
              <a:rPr lang="vi-VN" sz="2800" dirty="0">
                <a:latin typeface="Times New Roman" panose="02020603050405020304" pitchFamily="18" charset="0"/>
                <a:cs typeface="Times New Roman" panose="02020603050405020304" pitchFamily="18" charset="0"/>
              </a:rPr>
              <a:t>Date Created là:</a:t>
            </a:r>
          </a:p>
        </p:txBody>
      </p:sp>
      <p:sp>
        <p:nvSpPr>
          <p:cNvPr id="2" name="Slide Number Placeholder 1">
            <a:extLst>
              <a:ext uri="{FF2B5EF4-FFF2-40B4-BE49-F238E27FC236}">
                <a16:creationId xmlns:a16="http://schemas.microsoft.com/office/drawing/2014/main" id="{23029309-2544-0360-4075-21F56119AE2E}"/>
              </a:ext>
            </a:extLst>
          </p:cNvPr>
          <p:cNvSpPr>
            <a:spLocks noGrp="1"/>
          </p:cNvSpPr>
          <p:nvPr>
            <p:ph type="sldNum" sz="quarter" idx="12"/>
          </p:nvPr>
        </p:nvSpPr>
        <p:spPr/>
        <p:txBody>
          <a:bodyPr/>
          <a:lstStyle/>
          <a:p>
            <a:fld id="{09A1CC4D-920D-429B-9303-79306863B94D}" type="slidenum">
              <a:rPr lang="en-US" smtClean="0"/>
              <a:t>16</a:t>
            </a:fld>
            <a:endParaRPr lang="en-US"/>
          </a:p>
        </p:txBody>
      </p:sp>
      <p:pic>
        <p:nvPicPr>
          <p:cNvPr id="3" name="Picture 2">
            <a:extLst>
              <a:ext uri="{FF2B5EF4-FFF2-40B4-BE49-F238E27FC236}">
                <a16:creationId xmlns:a16="http://schemas.microsoft.com/office/drawing/2014/main" id="{84617C38-1981-0DA2-7B3D-D29DD71AA21E}"/>
              </a:ext>
            </a:extLst>
          </p:cNvPr>
          <p:cNvPicPr>
            <a:picLocks noChangeAspect="1"/>
          </p:cNvPicPr>
          <p:nvPr/>
        </p:nvPicPr>
        <p:blipFill>
          <a:blip r:embed="rId2"/>
          <a:stretch>
            <a:fillRect/>
          </a:stretch>
        </p:blipFill>
        <p:spPr>
          <a:xfrm>
            <a:off x="45329" y="0"/>
            <a:ext cx="1674090" cy="762000"/>
          </a:xfrm>
          <a:prstGeom prst="rect">
            <a:avLst/>
          </a:prstGeom>
        </p:spPr>
      </p:pic>
      <p:pic>
        <p:nvPicPr>
          <p:cNvPr id="7" name="Picture 6">
            <a:extLst>
              <a:ext uri="{FF2B5EF4-FFF2-40B4-BE49-F238E27FC236}">
                <a16:creationId xmlns:a16="http://schemas.microsoft.com/office/drawing/2014/main" id="{28DC4B7B-BA8E-33B6-7D24-F49B7FCEF451}"/>
              </a:ext>
            </a:extLst>
          </p:cNvPr>
          <p:cNvPicPr>
            <a:picLocks noChangeAspect="1"/>
          </p:cNvPicPr>
          <p:nvPr/>
        </p:nvPicPr>
        <p:blipFill rotWithShape="1">
          <a:blip r:embed="rId3"/>
          <a:srcRect l="22654"/>
          <a:stretch/>
        </p:blipFill>
        <p:spPr>
          <a:xfrm>
            <a:off x="3446087" y="1841357"/>
            <a:ext cx="8763000" cy="5020799"/>
          </a:xfrm>
          <a:prstGeom prst="rect">
            <a:avLst/>
          </a:prstGeom>
        </p:spPr>
      </p:pic>
    </p:spTree>
    <p:extLst>
      <p:ext uri="{BB962C8B-B14F-4D97-AF65-F5344CB8AC3E}">
        <p14:creationId xmlns:p14="http://schemas.microsoft.com/office/powerpoint/2010/main" val="2799384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20E830-530E-15A1-EAA3-B0665C220700}"/>
              </a:ext>
            </a:extLst>
          </p:cNvPr>
          <p:cNvSpPr txBox="1"/>
          <p:nvPr/>
        </p:nvSpPr>
        <p:spPr>
          <a:xfrm>
            <a:off x="1698881" y="47687"/>
            <a:ext cx="9759525" cy="1057212"/>
          </a:xfrm>
          <a:prstGeom prst="rect">
            <a:avLst/>
          </a:prstGeom>
          <a:noFill/>
        </p:spPr>
        <p:txBody>
          <a:bodyPr wrap="square" rtlCol="0">
            <a:spAutoFit/>
          </a:bodyPr>
          <a:lstStyle/>
          <a:p>
            <a:pPr marL="0" marR="0">
              <a:lnSpc>
                <a:spcPct val="115000"/>
              </a:lnSpc>
              <a:spcBef>
                <a:spcPts val="300"/>
              </a:spcBef>
              <a:spcAft>
                <a:spcPts val="30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solidFill>
                <a:srgbClr val="FF0000"/>
              </a:solidFill>
            </a:endParaRPr>
          </a:p>
        </p:txBody>
      </p:sp>
      <p:sp>
        <p:nvSpPr>
          <p:cNvPr id="15" name="TextBox 14">
            <a:extLst>
              <a:ext uri="{FF2B5EF4-FFF2-40B4-BE49-F238E27FC236}">
                <a16:creationId xmlns:a16="http://schemas.microsoft.com/office/drawing/2014/main" id="{A76250C4-BEEB-2C4F-E117-8BFD2F85DC3E}"/>
              </a:ext>
            </a:extLst>
          </p:cNvPr>
          <p:cNvSpPr txBox="1"/>
          <p:nvPr/>
        </p:nvSpPr>
        <p:spPr>
          <a:xfrm>
            <a:off x="269631" y="729175"/>
            <a:ext cx="11922369" cy="353943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Bài 4. Khám phá cách hiển thị nội dung thư mục bằng cách lựa chọn ở trên dải lệnh View</a:t>
            </a:r>
            <a:endParaRPr lang="en-US" sz="2800" b="1"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1)Trỏ chuột vào mỗi lệnh trong nhóm lệnh Layout. Vậy Layout dung để……………………</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2)Nháy chuột chọn (hoặc ỏ chọn) File name extensions trong nhóm lệnh Show/hide sẽ hiển thị hay ẩn…………………………………</a:t>
            </a:r>
            <a:r>
              <a:rPr lang="en-US" sz="2800"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3)Trong nhóm lệnh Current view nháy chuột chọn Sort by. Sử dụng Sort by dụng để: …</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23029309-2544-0360-4075-21F56119AE2E}"/>
              </a:ext>
            </a:extLst>
          </p:cNvPr>
          <p:cNvSpPr>
            <a:spLocks noGrp="1"/>
          </p:cNvSpPr>
          <p:nvPr>
            <p:ph type="sldNum" sz="quarter" idx="12"/>
          </p:nvPr>
        </p:nvSpPr>
        <p:spPr/>
        <p:txBody>
          <a:bodyPr/>
          <a:lstStyle/>
          <a:p>
            <a:fld id="{09A1CC4D-920D-429B-9303-79306863B94D}" type="slidenum">
              <a:rPr lang="en-US" smtClean="0"/>
              <a:t>17</a:t>
            </a:fld>
            <a:endParaRPr lang="en-US"/>
          </a:p>
        </p:txBody>
      </p:sp>
      <p:pic>
        <p:nvPicPr>
          <p:cNvPr id="3" name="Picture 2">
            <a:extLst>
              <a:ext uri="{FF2B5EF4-FFF2-40B4-BE49-F238E27FC236}">
                <a16:creationId xmlns:a16="http://schemas.microsoft.com/office/drawing/2014/main" id="{84617C38-1981-0DA2-7B3D-D29DD71AA21E}"/>
              </a:ext>
            </a:extLst>
          </p:cNvPr>
          <p:cNvPicPr>
            <a:picLocks noChangeAspect="1"/>
          </p:cNvPicPr>
          <p:nvPr/>
        </p:nvPicPr>
        <p:blipFill>
          <a:blip r:embed="rId2"/>
          <a:stretch>
            <a:fillRect/>
          </a:stretch>
        </p:blipFill>
        <p:spPr>
          <a:xfrm>
            <a:off x="45329" y="0"/>
            <a:ext cx="1674090" cy="762000"/>
          </a:xfrm>
          <a:prstGeom prst="rect">
            <a:avLst/>
          </a:prstGeom>
        </p:spPr>
      </p:pic>
    </p:spTree>
    <p:extLst>
      <p:ext uri="{BB962C8B-B14F-4D97-AF65-F5344CB8AC3E}">
        <p14:creationId xmlns:p14="http://schemas.microsoft.com/office/powerpoint/2010/main" val="1010906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20E830-530E-15A1-EAA3-B0665C220700}"/>
              </a:ext>
            </a:extLst>
          </p:cNvPr>
          <p:cNvSpPr txBox="1"/>
          <p:nvPr/>
        </p:nvSpPr>
        <p:spPr>
          <a:xfrm>
            <a:off x="1698881" y="47687"/>
            <a:ext cx="9759525" cy="1057212"/>
          </a:xfrm>
          <a:prstGeom prst="rect">
            <a:avLst/>
          </a:prstGeom>
          <a:noFill/>
        </p:spPr>
        <p:txBody>
          <a:bodyPr wrap="square" rtlCol="0">
            <a:spAutoFit/>
          </a:bodyPr>
          <a:lstStyle/>
          <a:p>
            <a:pPr marL="0" marR="0">
              <a:lnSpc>
                <a:spcPct val="115000"/>
              </a:lnSpc>
              <a:spcBef>
                <a:spcPts val="300"/>
              </a:spcBef>
              <a:spcAft>
                <a:spcPts val="30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solidFill>
                <a:srgbClr val="FF0000"/>
              </a:solidFill>
            </a:endParaRPr>
          </a:p>
        </p:txBody>
      </p:sp>
      <p:sp>
        <p:nvSpPr>
          <p:cNvPr id="15" name="TextBox 14">
            <a:extLst>
              <a:ext uri="{FF2B5EF4-FFF2-40B4-BE49-F238E27FC236}">
                <a16:creationId xmlns:a16="http://schemas.microsoft.com/office/drawing/2014/main" id="{A76250C4-BEEB-2C4F-E117-8BFD2F85DC3E}"/>
              </a:ext>
            </a:extLst>
          </p:cNvPr>
          <p:cNvSpPr txBox="1"/>
          <p:nvPr/>
        </p:nvSpPr>
        <p:spPr>
          <a:xfrm>
            <a:off x="269631" y="729175"/>
            <a:ext cx="11693769" cy="2677656"/>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Bài </a:t>
            </a:r>
            <a:r>
              <a:rPr lang="en-US" sz="2800" b="1" dirty="0">
                <a:latin typeface="Times New Roman" panose="02020603050405020304" pitchFamily="18" charset="0"/>
                <a:cs typeface="Times New Roman" panose="02020603050405020304" pitchFamily="18" charset="0"/>
              </a:rPr>
              <a:t>5</a:t>
            </a:r>
            <a:r>
              <a:rPr lang="vi-VN" sz="2800" b="1" dirty="0">
                <a:latin typeface="Times New Roman" panose="02020603050405020304" pitchFamily="18" charset="0"/>
                <a:cs typeface="Times New Roman" panose="02020603050405020304" pitchFamily="18" charset="0"/>
              </a:rPr>
              <a:t>. Đuôi tên tệp và phần mềm để mở một số kiểu tệp.</a:t>
            </a:r>
            <a:endParaRPr lang="en-US" sz="2800" b="1"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Quan sát và trả lời các câu hỏi sau đây (mở xem các thư mục khác nếu cần):</a:t>
            </a:r>
          </a:p>
          <a:p>
            <a:r>
              <a:rPr lang="vi-VN" sz="2800" dirty="0">
                <a:latin typeface="Times New Roman" panose="02020603050405020304" pitchFamily="18" charset="0"/>
                <a:cs typeface="Times New Roman" panose="02020603050405020304" pitchFamily="18" charset="0"/>
              </a:rPr>
              <a:t>1)Tệp có đuôi là “pdf”, “rar”, “zip” có thể mở bằng phần mềm ứng dụng nào?</a:t>
            </a:r>
          </a:p>
          <a:p>
            <a:r>
              <a:rPr lang="vi-VN" sz="2800" dirty="0">
                <a:latin typeface="Times New Roman" panose="02020603050405020304" pitchFamily="18" charset="0"/>
                <a:cs typeface="Times New Roman" panose="02020603050405020304" pitchFamily="18" charset="0"/>
              </a:rPr>
              <a:t>-File .pdf có thể mở bằng phần mềm …………………………………</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-File .rar hoặc file.zip có thể mềm………………</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endParaRPr lang="vi-VN" sz="28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23029309-2544-0360-4075-21F56119AE2E}"/>
              </a:ext>
            </a:extLst>
          </p:cNvPr>
          <p:cNvSpPr>
            <a:spLocks noGrp="1"/>
          </p:cNvSpPr>
          <p:nvPr>
            <p:ph type="sldNum" sz="quarter" idx="12"/>
          </p:nvPr>
        </p:nvSpPr>
        <p:spPr/>
        <p:txBody>
          <a:bodyPr/>
          <a:lstStyle/>
          <a:p>
            <a:fld id="{09A1CC4D-920D-429B-9303-79306863B94D}" type="slidenum">
              <a:rPr lang="en-US" smtClean="0"/>
              <a:t>18</a:t>
            </a:fld>
            <a:endParaRPr lang="en-US"/>
          </a:p>
        </p:txBody>
      </p:sp>
      <p:pic>
        <p:nvPicPr>
          <p:cNvPr id="3" name="Picture 2">
            <a:extLst>
              <a:ext uri="{FF2B5EF4-FFF2-40B4-BE49-F238E27FC236}">
                <a16:creationId xmlns:a16="http://schemas.microsoft.com/office/drawing/2014/main" id="{84617C38-1981-0DA2-7B3D-D29DD71AA21E}"/>
              </a:ext>
            </a:extLst>
          </p:cNvPr>
          <p:cNvPicPr>
            <a:picLocks noChangeAspect="1"/>
          </p:cNvPicPr>
          <p:nvPr/>
        </p:nvPicPr>
        <p:blipFill>
          <a:blip r:embed="rId2"/>
          <a:stretch>
            <a:fillRect/>
          </a:stretch>
        </p:blipFill>
        <p:spPr>
          <a:xfrm>
            <a:off x="45329" y="0"/>
            <a:ext cx="1674090" cy="762000"/>
          </a:xfrm>
          <a:prstGeom prst="rect">
            <a:avLst/>
          </a:prstGeom>
        </p:spPr>
      </p:pic>
      <p:sp>
        <p:nvSpPr>
          <p:cNvPr id="4" name="TextBox 3">
            <a:extLst>
              <a:ext uri="{FF2B5EF4-FFF2-40B4-BE49-F238E27FC236}">
                <a16:creationId xmlns:a16="http://schemas.microsoft.com/office/drawing/2014/main" id="{0F6E05A8-D8F5-BEC0-966F-A6513E84567D}"/>
              </a:ext>
            </a:extLst>
          </p:cNvPr>
          <p:cNvSpPr txBox="1"/>
          <p:nvPr/>
        </p:nvSpPr>
        <p:spPr>
          <a:xfrm>
            <a:off x="259933" y="3019022"/>
            <a:ext cx="11812563" cy="1384995"/>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2)Em có nhận được cảnh báo gì khi thay đổi một đuôi tên tệp không? Nếu có thông báo nói gì?.................................................................................................................</a:t>
            </a:r>
          </a:p>
        </p:txBody>
      </p:sp>
    </p:spTree>
    <p:extLst>
      <p:ext uri="{BB962C8B-B14F-4D97-AF65-F5344CB8AC3E}">
        <p14:creationId xmlns:p14="http://schemas.microsoft.com/office/powerpoint/2010/main" val="1133643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96">
            <a:extLst>
              <a:ext uri="{FF2B5EF4-FFF2-40B4-BE49-F238E27FC236}">
                <a16:creationId xmlns:a16="http://schemas.microsoft.com/office/drawing/2014/main" id="{9FA03041-77D7-54B3-64DB-AB6E848CA686}"/>
              </a:ext>
            </a:extLst>
          </p:cNvPr>
          <p:cNvSpPr>
            <a:spLocks noGrp="1"/>
          </p:cNvSpPr>
          <p:nvPr>
            <p:ph type="title"/>
          </p:nvPr>
        </p:nvSpPr>
        <p:spPr>
          <a:xfrm>
            <a:off x="609600" y="46038"/>
            <a:ext cx="5791200" cy="1143000"/>
          </a:xfrm>
        </p:spPr>
        <p:txBody>
          <a:bodyPr>
            <a:normAutofit/>
          </a:bodyPr>
          <a:lstStyle/>
          <a:p>
            <a:r>
              <a:rPr lang="en-US" sz="3600" b="1" dirty="0" err="1">
                <a:solidFill>
                  <a:srgbClr val="FF0000"/>
                </a:solidFill>
                <a:latin typeface="Times New Roman" panose="02020603050405020304" pitchFamily="18" charset="0"/>
                <a:cs typeface="Times New Roman" panose="02020603050405020304" pitchFamily="18" charset="0"/>
              </a:rPr>
              <a:t>Hướng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dẫn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8" name="Content Placeholder 97">
            <a:extLst>
              <a:ext uri="{FF2B5EF4-FFF2-40B4-BE49-F238E27FC236}">
                <a16:creationId xmlns:a16="http://schemas.microsoft.com/office/drawing/2014/main" id="{8F3A7BCC-FFDC-CF7B-B13C-2E9230FDF1A4}"/>
              </a:ext>
            </a:extLst>
          </p:cNvPr>
          <p:cNvSpPr>
            <a:spLocks noGrp="1"/>
          </p:cNvSpPr>
          <p:nvPr>
            <p:ph idx="1"/>
          </p:nvPr>
        </p:nvSpPr>
        <p:spPr>
          <a:xfrm>
            <a:off x="0" y="1600201"/>
            <a:ext cx="12192000" cy="4525963"/>
          </a:xfrm>
        </p:spPr>
        <p:txBody>
          <a:bodyPr/>
          <a:lstStyle/>
          <a:p>
            <a:r>
              <a:rPr lang="en-US" dirty="0" err="1">
                <a:latin typeface="Times New Roman" panose="02020603050405020304" pitchFamily="18" charset="0"/>
                <a:cs typeface="Times New Roman" panose="02020603050405020304" pitchFamily="18" charset="0"/>
              </a:rPr>
              <a:t>Xem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hôm</a:t>
            </a:r>
            <a:r>
              <a:rPr lang="en-US" dirty="0">
                <a:latin typeface="Times New Roman" panose="02020603050405020304" pitchFamily="18" charset="0"/>
                <a:cs typeface="Times New Roman" panose="02020603050405020304" pitchFamily="18" charset="0"/>
              </a:rPr>
              <a:t> nay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6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mục</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Xem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video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link: </a:t>
            </a:r>
            <a:r>
              <a:rPr lang="en-US" i="1" dirty="0">
                <a:solidFill>
                  <a:srgbClr val="0000FF"/>
                </a:solidFill>
                <a:latin typeface="Times New Roman" panose="02020603050405020304" pitchFamily="18" charset="0"/>
                <a:cs typeface="Times New Roman" panose="02020603050405020304" pitchFamily="18" charset="0"/>
              </a:rPr>
              <a:t>https://youtu.be/LObm0iogXrE</a:t>
            </a:r>
          </a:p>
        </p:txBody>
      </p:sp>
      <p:sp>
        <p:nvSpPr>
          <p:cNvPr id="2" name="Slide Number Placeholder 4"/>
          <p:cNvSpPr>
            <a:spLocks noGrp="1"/>
          </p:cNvSpPr>
          <p:nvPr>
            <p:ph type="sldNum" sz="quarter" idx="12"/>
          </p:nvPr>
        </p:nvSpPr>
        <p:spPr/>
        <p:txBody>
          <a:bodyPr/>
          <a:lstStyle/>
          <a:p>
            <a:pPr>
              <a:defRPr/>
            </a:pPr>
            <a:fld id="{259A37E4-26BE-4DDE-9E38-AF2B40F6AC4B}" type="slidenum">
              <a:rPr lang="en-US"/>
              <a:pPr>
                <a:defRPr/>
              </a:pPr>
              <a:t>19</a:t>
            </a:fld>
            <a:endParaRPr lang="en-US"/>
          </a:p>
        </p:txBody>
      </p:sp>
      <p:pic>
        <p:nvPicPr>
          <p:cNvPr id="4" name="Picture 3">
            <a:extLst>
              <a:ext uri="{FF2B5EF4-FFF2-40B4-BE49-F238E27FC236}">
                <a16:creationId xmlns:a16="http://schemas.microsoft.com/office/drawing/2014/main" id="{4B51E250-A911-70C3-9DBA-9D28A3E7262E}"/>
              </a:ext>
            </a:extLst>
          </p:cNvPr>
          <p:cNvPicPr>
            <a:picLocks noChangeAspect="1"/>
          </p:cNvPicPr>
          <p:nvPr/>
        </p:nvPicPr>
        <p:blipFill rotWithShape="1">
          <a:blip r:embed="rId2"/>
          <a:srcRect l="4286" t="11395" r="10173" b="4959"/>
          <a:stretch/>
        </p:blipFill>
        <p:spPr>
          <a:xfrm>
            <a:off x="29308" y="46038"/>
            <a:ext cx="1206500" cy="1143000"/>
          </a:xfrm>
          <a:prstGeom prst="rect">
            <a:avLst/>
          </a:prstGeom>
        </p:spPr>
      </p:pic>
    </p:spTree>
    <p:extLst>
      <p:ext uri="{BB962C8B-B14F-4D97-AF65-F5344CB8AC3E}">
        <p14:creationId xmlns:p14="http://schemas.microsoft.com/office/powerpoint/2010/main" val="3734300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4" descr="kim phut">
            <a:extLst>
              <a:ext uri="{FF2B5EF4-FFF2-40B4-BE49-F238E27FC236}">
                <a16:creationId xmlns:a16="http://schemas.microsoft.com/office/drawing/2014/main" id="{5F8638F6-099E-68B8-0E1C-5B6ACF6620B1}"/>
              </a:ext>
            </a:extLst>
          </p:cNvPr>
          <p:cNvPicPr>
            <a:picLocks noChangeAspect="1" noChangeArrowheads="1"/>
          </p:cNvPicPr>
          <p:nvPr/>
        </p:nvPicPr>
        <p:blipFill>
          <a:blip r:embed="rId5" cstate="print"/>
          <a:srcRect/>
          <a:stretch>
            <a:fillRect/>
          </a:stretch>
        </p:blipFill>
        <p:spPr bwMode="auto">
          <a:xfrm>
            <a:off x="7998381" y="4030579"/>
            <a:ext cx="1143000" cy="1075765"/>
          </a:xfrm>
          <a:prstGeom prst="rect">
            <a:avLst/>
          </a:prstGeom>
          <a:noFill/>
          <a:ln w="9525">
            <a:noFill/>
            <a:miter lim="800000"/>
            <a:headEnd/>
            <a:tailEnd/>
          </a:ln>
        </p:spPr>
      </p:pic>
      <p:pic>
        <p:nvPicPr>
          <p:cNvPr id="31" name="Picture 30" descr="375ba1682899b9444c201750c3b90c1b.png">
            <a:extLst>
              <a:ext uri="{FF2B5EF4-FFF2-40B4-BE49-F238E27FC236}">
                <a16:creationId xmlns:a16="http://schemas.microsoft.com/office/drawing/2014/main" id="{54E31357-3918-84DD-655E-FC734CABEA0F}"/>
              </a:ext>
            </a:extLst>
          </p:cNvPr>
          <p:cNvPicPr>
            <a:picLocks noChangeAspect="1"/>
          </p:cNvPicPr>
          <p:nvPr/>
        </p:nvPicPr>
        <p:blipFill>
          <a:blip r:embed="rId6" cstate="print"/>
          <a:stretch>
            <a:fillRect/>
          </a:stretch>
        </p:blipFill>
        <p:spPr>
          <a:xfrm>
            <a:off x="680562" y="-838200"/>
            <a:ext cx="10673238" cy="4900246"/>
          </a:xfrm>
          <a:prstGeom prst="rect">
            <a:avLst/>
          </a:prstGeom>
        </p:spPr>
      </p:pic>
      <p:sp>
        <p:nvSpPr>
          <p:cNvPr id="32" name="TextBox 31">
            <a:extLst>
              <a:ext uri="{FF2B5EF4-FFF2-40B4-BE49-F238E27FC236}">
                <a16:creationId xmlns:a16="http://schemas.microsoft.com/office/drawing/2014/main" id="{46EF32A1-059A-AAA5-9BB0-E5184328C111}"/>
              </a:ext>
            </a:extLst>
          </p:cNvPr>
          <p:cNvSpPr txBox="1"/>
          <p:nvPr/>
        </p:nvSpPr>
        <p:spPr>
          <a:xfrm>
            <a:off x="2511981" y="944573"/>
            <a:ext cx="7619999" cy="2554545"/>
          </a:xfrm>
          <a:prstGeom prst="rect">
            <a:avLst/>
          </a:prstGeom>
          <a:noFill/>
        </p:spPr>
        <p:txBody>
          <a:bodyPr wrap="square" rtlCol="0">
            <a:spAutoFit/>
          </a:bodyPr>
          <a:lstStyle/>
          <a:p>
            <a:r>
              <a:rPr lang="en-US" sz="4000" dirty="0" err="1">
                <a:solidFill>
                  <a:srgbClr val="FF0000"/>
                </a:solidFill>
                <a:latin typeface="Times New Roman" pitchFamily="18" charset="0"/>
                <a:cs typeface="Times New Roman" pitchFamily="18" charset="0"/>
              </a:rPr>
              <a:t>Câu</a:t>
            </a:r>
            <a:r>
              <a:rPr lang="en-US" sz="4000" dirty="0">
                <a:solidFill>
                  <a:srgbClr val="FF0000"/>
                </a:solidFill>
                <a:latin typeface="Times New Roman" pitchFamily="18" charset="0"/>
                <a:cs typeface="Times New Roman" pitchFamily="18" charset="0"/>
              </a:rPr>
              <a:t> 1: </a:t>
            </a:r>
            <a:r>
              <a:rPr lang="vi-VN" sz="4000" dirty="0">
                <a:solidFill>
                  <a:srgbClr val="FF0000"/>
                </a:solidFill>
                <a:latin typeface="Times New Roman" pitchFamily="18" charset="0"/>
                <a:cs typeface="Times New Roman" pitchFamily="18" charset="0"/>
              </a:rPr>
              <a:t>Khi khởi động máy tính, hệ điều hành được nạp từ ổ đĩa cứng lên:</a:t>
            </a:r>
          </a:p>
          <a:p>
            <a:endParaRPr lang="en-US" sz="4000" dirty="0">
              <a:solidFill>
                <a:srgbClr val="FF0000"/>
              </a:solidFill>
              <a:latin typeface="Times New Roman" pitchFamily="18" charset="0"/>
              <a:cs typeface="Times New Roman" pitchFamily="18" charset="0"/>
            </a:endParaRPr>
          </a:p>
        </p:txBody>
      </p:sp>
      <p:pic>
        <p:nvPicPr>
          <p:cNvPr id="33" name="Picture 32" descr="1456.png">
            <a:extLst>
              <a:ext uri="{FF2B5EF4-FFF2-40B4-BE49-F238E27FC236}">
                <a16:creationId xmlns:a16="http://schemas.microsoft.com/office/drawing/2014/main" id="{F9D844AD-F567-B96B-1F5E-D9C85CE55818}"/>
              </a:ext>
            </a:extLst>
          </p:cNvPr>
          <p:cNvPicPr>
            <a:picLocks noChangeAspect="1"/>
          </p:cNvPicPr>
          <p:nvPr/>
        </p:nvPicPr>
        <p:blipFill>
          <a:blip r:embed="rId7" cstate="print"/>
          <a:stretch>
            <a:fillRect/>
          </a:stretch>
        </p:blipFill>
        <p:spPr>
          <a:xfrm>
            <a:off x="2969181" y="3116179"/>
            <a:ext cx="3513222" cy="575440"/>
          </a:xfrm>
          <a:prstGeom prst="rect">
            <a:avLst/>
          </a:prstGeom>
        </p:spPr>
      </p:pic>
      <p:sp>
        <p:nvSpPr>
          <p:cNvPr id="34" name="Oval 33">
            <a:extLst>
              <a:ext uri="{FF2B5EF4-FFF2-40B4-BE49-F238E27FC236}">
                <a16:creationId xmlns:a16="http://schemas.microsoft.com/office/drawing/2014/main" id="{76503CBB-CC08-9385-D155-1736F4D3F258}"/>
              </a:ext>
            </a:extLst>
          </p:cNvPr>
          <p:cNvSpPr/>
          <p:nvPr/>
        </p:nvSpPr>
        <p:spPr>
          <a:xfrm>
            <a:off x="2054781" y="57831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5" name="Picture 34" descr="1456.png">
            <a:extLst>
              <a:ext uri="{FF2B5EF4-FFF2-40B4-BE49-F238E27FC236}">
                <a16:creationId xmlns:a16="http://schemas.microsoft.com/office/drawing/2014/main" id="{E2F51AA8-AF00-1E4B-2C7A-FE7BEE2C0531}"/>
              </a:ext>
            </a:extLst>
          </p:cNvPr>
          <p:cNvPicPr>
            <a:picLocks noChangeAspect="1"/>
          </p:cNvPicPr>
          <p:nvPr/>
        </p:nvPicPr>
        <p:blipFill>
          <a:blip r:embed="rId7" cstate="print"/>
          <a:stretch>
            <a:fillRect/>
          </a:stretch>
        </p:blipFill>
        <p:spPr>
          <a:xfrm>
            <a:off x="2969181" y="3954379"/>
            <a:ext cx="3513222" cy="575440"/>
          </a:xfrm>
          <a:prstGeom prst="rect">
            <a:avLst/>
          </a:prstGeom>
        </p:spPr>
      </p:pic>
      <p:pic>
        <p:nvPicPr>
          <p:cNvPr id="36" name="Picture 35" descr="1456.png">
            <a:extLst>
              <a:ext uri="{FF2B5EF4-FFF2-40B4-BE49-F238E27FC236}">
                <a16:creationId xmlns:a16="http://schemas.microsoft.com/office/drawing/2014/main" id="{219079D4-2ED7-9129-1118-ABDF88476746}"/>
              </a:ext>
            </a:extLst>
          </p:cNvPr>
          <p:cNvPicPr>
            <a:picLocks noChangeAspect="1"/>
          </p:cNvPicPr>
          <p:nvPr/>
        </p:nvPicPr>
        <p:blipFill>
          <a:blip r:embed="rId7" cstate="print"/>
          <a:stretch>
            <a:fillRect/>
          </a:stretch>
        </p:blipFill>
        <p:spPr>
          <a:xfrm>
            <a:off x="2969181" y="4944979"/>
            <a:ext cx="3513222" cy="575440"/>
          </a:xfrm>
          <a:prstGeom prst="rect">
            <a:avLst/>
          </a:prstGeom>
        </p:spPr>
      </p:pic>
      <p:pic>
        <p:nvPicPr>
          <p:cNvPr id="37" name="Picture 36" descr="1456.png">
            <a:extLst>
              <a:ext uri="{FF2B5EF4-FFF2-40B4-BE49-F238E27FC236}">
                <a16:creationId xmlns:a16="http://schemas.microsoft.com/office/drawing/2014/main" id="{14AC7CDE-A56E-E670-1065-69025C1A4602}"/>
              </a:ext>
            </a:extLst>
          </p:cNvPr>
          <p:cNvPicPr>
            <a:picLocks noChangeAspect="1"/>
          </p:cNvPicPr>
          <p:nvPr/>
        </p:nvPicPr>
        <p:blipFill>
          <a:blip r:embed="rId7" cstate="print"/>
          <a:stretch>
            <a:fillRect/>
          </a:stretch>
        </p:blipFill>
        <p:spPr>
          <a:xfrm>
            <a:off x="2969181" y="5859379"/>
            <a:ext cx="3513222" cy="575440"/>
          </a:xfrm>
          <a:prstGeom prst="rect">
            <a:avLst/>
          </a:prstGeom>
        </p:spPr>
      </p:pic>
      <p:sp>
        <p:nvSpPr>
          <p:cNvPr id="38" name="Oval 37">
            <a:extLst>
              <a:ext uri="{FF2B5EF4-FFF2-40B4-BE49-F238E27FC236}">
                <a16:creationId xmlns:a16="http://schemas.microsoft.com/office/drawing/2014/main" id="{8FAD9626-1683-3A98-7483-D62B6D46879C}"/>
              </a:ext>
            </a:extLst>
          </p:cNvPr>
          <p:cNvSpPr/>
          <p:nvPr/>
        </p:nvSpPr>
        <p:spPr>
          <a:xfrm>
            <a:off x="2054781" y="48687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BBEBC627-19D8-345B-D2C7-EA029D26EDA2}"/>
              </a:ext>
            </a:extLst>
          </p:cNvPr>
          <p:cNvSpPr/>
          <p:nvPr/>
        </p:nvSpPr>
        <p:spPr>
          <a:xfrm>
            <a:off x="2054781" y="38781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0" name="Oval 39">
            <a:extLst>
              <a:ext uri="{FF2B5EF4-FFF2-40B4-BE49-F238E27FC236}">
                <a16:creationId xmlns:a16="http://schemas.microsoft.com/office/drawing/2014/main" id="{DF1EEBE1-E689-0C82-5BE4-D705040DBDBB}"/>
              </a:ext>
            </a:extLst>
          </p:cNvPr>
          <p:cNvSpPr/>
          <p:nvPr/>
        </p:nvSpPr>
        <p:spPr>
          <a:xfrm>
            <a:off x="2054781" y="29637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03C3B8D7-5C80-B774-0EFF-6DACBB47739B}"/>
              </a:ext>
            </a:extLst>
          </p:cNvPr>
          <p:cNvSpPr txBox="1"/>
          <p:nvPr/>
        </p:nvSpPr>
        <p:spPr>
          <a:xfrm>
            <a:off x="2130981" y="5859379"/>
            <a:ext cx="457200" cy="523220"/>
          </a:xfrm>
          <a:prstGeom prst="rect">
            <a:avLst/>
          </a:prstGeom>
          <a:noFill/>
        </p:spPr>
        <p:txBody>
          <a:bodyPr wrap="square" rtlCol="0">
            <a:spAutoFit/>
          </a:bodyPr>
          <a:lstStyle/>
          <a:p>
            <a:r>
              <a:rPr lang="en-US" sz="2800" b="1" dirty="0">
                <a:latin typeface="Times New Roman" panose="02020603050405020304" pitchFamily="18" charset="0"/>
                <a:cs typeface="Times New Roman" pitchFamily="18" charset="0"/>
              </a:rPr>
              <a:t>D</a:t>
            </a:r>
          </a:p>
        </p:txBody>
      </p:sp>
      <p:sp>
        <p:nvSpPr>
          <p:cNvPr id="42" name="TextBox 41">
            <a:extLst>
              <a:ext uri="{FF2B5EF4-FFF2-40B4-BE49-F238E27FC236}">
                <a16:creationId xmlns:a16="http://schemas.microsoft.com/office/drawing/2014/main" id="{7720D848-AB89-A77D-9F79-E3069890C044}"/>
              </a:ext>
            </a:extLst>
          </p:cNvPr>
          <p:cNvSpPr txBox="1"/>
          <p:nvPr/>
        </p:nvSpPr>
        <p:spPr>
          <a:xfrm>
            <a:off x="2130981" y="3039979"/>
            <a:ext cx="457200" cy="523220"/>
          </a:xfrm>
          <a:prstGeom prst="rect">
            <a:avLst/>
          </a:prstGeom>
          <a:noFill/>
        </p:spPr>
        <p:txBody>
          <a:bodyPr wrap="square" rtlCol="0">
            <a:spAutoFit/>
          </a:bodyPr>
          <a:lstStyle/>
          <a:p>
            <a:r>
              <a:rPr lang="en-US" sz="2800" b="1" dirty="0">
                <a:latin typeface="Times New Roman" panose="02020603050405020304" pitchFamily="18" charset="0"/>
                <a:cs typeface="Times New Roman" pitchFamily="18" charset="0"/>
              </a:rPr>
              <a:t>A</a:t>
            </a:r>
          </a:p>
        </p:txBody>
      </p:sp>
      <p:sp>
        <p:nvSpPr>
          <p:cNvPr id="43" name="TextBox 42">
            <a:extLst>
              <a:ext uri="{FF2B5EF4-FFF2-40B4-BE49-F238E27FC236}">
                <a16:creationId xmlns:a16="http://schemas.microsoft.com/office/drawing/2014/main" id="{43497B0B-ABD4-015E-C6B4-2829DA42770D}"/>
              </a:ext>
            </a:extLst>
          </p:cNvPr>
          <p:cNvSpPr txBox="1"/>
          <p:nvPr/>
        </p:nvSpPr>
        <p:spPr>
          <a:xfrm>
            <a:off x="2130981" y="4944979"/>
            <a:ext cx="457200" cy="523220"/>
          </a:xfrm>
          <a:prstGeom prst="rect">
            <a:avLst/>
          </a:prstGeom>
          <a:noFill/>
        </p:spPr>
        <p:txBody>
          <a:bodyPr wrap="square" rtlCol="0">
            <a:spAutoFit/>
          </a:bodyPr>
          <a:lstStyle/>
          <a:p>
            <a:r>
              <a:rPr lang="en-US" sz="2800" b="1" dirty="0">
                <a:latin typeface="Times New Roman" panose="02020603050405020304" pitchFamily="18" charset="0"/>
                <a:cs typeface="Times New Roman" pitchFamily="18" charset="0"/>
              </a:rPr>
              <a:t>C</a:t>
            </a:r>
          </a:p>
        </p:txBody>
      </p:sp>
      <p:sp>
        <p:nvSpPr>
          <p:cNvPr id="44" name="TextBox 43">
            <a:extLst>
              <a:ext uri="{FF2B5EF4-FFF2-40B4-BE49-F238E27FC236}">
                <a16:creationId xmlns:a16="http://schemas.microsoft.com/office/drawing/2014/main" id="{9F7FB3FA-DD96-3624-04AC-8DF25F014EF9}"/>
              </a:ext>
            </a:extLst>
          </p:cNvPr>
          <p:cNvSpPr txBox="1"/>
          <p:nvPr/>
        </p:nvSpPr>
        <p:spPr>
          <a:xfrm>
            <a:off x="2130981" y="3954379"/>
            <a:ext cx="457200" cy="523220"/>
          </a:xfrm>
          <a:prstGeom prst="rect">
            <a:avLst/>
          </a:prstGeom>
          <a:noFill/>
        </p:spPr>
        <p:txBody>
          <a:bodyPr wrap="square" rtlCol="0">
            <a:spAutoFit/>
          </a:bodyPr>
          <a:lstStyle/>
          <a:p>
            <a:r>
              <a:rPr lang="en-US" sz="2800" b="1" dirty="0">
                <a:latin typeface="Times New Roman" panose="02020603050405020304" pitchFamily="18" charset="0"/>
                <a:cs typeface="Times New Roman" pitchFamily="18" charset="0"/>
              </a:rPr>
              <a:t>B</a:t>
            </a:r>
          </a:p>
        </p:txBody>
      </p:sp>
      <p:sp>
        <p:nvSpPr>
          <p:cNvPr id="45" name="TextBox 44">
            <a:extLst>
              <a:ext uri="{FF2B5EF4-FFF2-40B4-BE49-F238E27FC236}">
                <a16:creationId xmlns:a16="http://schemas.microsoft.com/office/drawing/2014/main" id="{612DAEB7-0B0E-D793-09D3-D91481FFC5BF}"/>
              </a:ext>
            </a:extLst>
          </p:cNvPr>
          <p:cNvSpPr txBox="1"/>
          <p:nvPr/>
        </p:nvSpPr>
        <p:spPr>
          <a:xfrm>
            <a:off x="3045381" y="3192379"/>
            <a:ext cx="3276600"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Bộ nhớ ngoài đĩa CD</a:t>
            </a:r>
          </a:p>
        </p:txBody>
      </p:sp>
      <p:sp>
        <p:nvSpPr>
          <p:cNvPr id="46" name="TextBox 45">
            <a:extLst>
              <a:ext uri="{FF2B5EF4-FFF2-40B4-BE49-F238E27FC236}">
                <a16:creationId xmlns:a16="http://schemas.microsoft.com/office/drawing/2014/main" id="{9C88B206-452C-5A73-24C2-59AF08310480}"/>
              </a:ext>
            </a:extLst>
          </p:cNvPr>
          <p:cNvSpPr txBox="1"/>
          <p:nvPr/>
        </p:nvSpPr>
        <p:spPr>
          <a:xfrm>
            <a:off x="3045381" y="4030579"/>
            <a:ext cx="3276600" cy="523220"/>
          </a:xfrm>
          <a:prstGeom prst="rect">
            <a:avLst/>
          </a:prstGeom>
          <a:noFill/>
        </p:spPr>
        <p:txBody>
          <a:bodyPr wrap="square" rtlCol="0">
            <a:spAutoFit/>
          </a:bodyPr>
          <a:lstStyle/>
          <a:p>
            <a:pPr algn="just"/>
            <a:r>
              <a:rPr lang="vi-VN" sz="2800" b="0" i="0" dirty="0">
                <a:effectLst/>
                <a:latin typeface="Times New Roman" panose="02020603050405020304" pitchFamily="18" charset="0"/>
                <a:cs typeface="Times New Roman" panose="02020603050405020304" pitchFamily="18" charset="0"/>
              </a:rPr>
              <a:t>Bộ nhớ ngoài USB</a:t>
            </a:r>
            <a:endParaRPr lang="en-US" sz="2800" b="0" i="0" dirty="0">
              <a:effectLst/>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17CF42D4-EA16-C382-1228-7AD20A786438}"/>
              </a:ext>
            </a:extLst>
          </p:cNvPr>
          <p:cNvSpPr txBox="1"/>
          <p:nvPr/>
        </p:nvSpPr>
        <p:spPr>
          <a:xfrm>
            <a:off x="3045381" y="4944979"/>
            <a:ext cx="4648200"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Bộ nhớ trong ROM</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48154FDF-E6CA-F787-28B0-6A8C9DE03494}"/>
              </a:ext>
            </a:extLst>
          </p:cNvPr>
          <p:cNvSpPr txBox="1"/>
          <p:nvPr/>
        </p:nvSpPr>
        <p:spPr>
          <a:xfrm>
            <a:off x="3045381" y="5859379"/>
            <a:ext cx="3276600" cy="954107"/>
          </a:xfrm>
          <a:prstGeom prst="rect">
            <a:avLst/>
          </a:prstGeom>
          <a:noFill/>
        </p:spPr>
        <p:txBody>
          <a:bodyPr wrap="square" rtlCol="0">
            <a:spAutoFit/>
          </a:bodyPr>
          <a:lstStyle/>
          <a:p>
            <a:pPr algn="just"/>
            <a:r>
              <a:rPr lang="vi-VN" sz="2800" i="0" dirty="0">
                <a:effectLst/>
                <a:latin typeface="Times New Roman" panose="02020603050405020304" pitchFamily="18" charset="0"/>
                <a:cs typeface="Times New Roman" panose="02020603050405020304" pitchFamily="18" charset="0"/>
              </a:rPr>
              <a:t>Bộ nhớ trong RAM</a:t>
            </a:r>
            <a:br>
              <a:rPr lang="en-US" sz="2800" dirty="0">
                <a:latin typeface="Times New Roman" panose="02020603050405020304" pitchFamily="18" charset="0"/>
                <a:cs typeface="Times New Roman" panose="02020603050405020304" pitchFamily="18" charset="0"/>
              </a:rPr>
            </a:br>
            <a:endParaRPr lang="en-US" sz="2800" dirty="0">
              <a:solidFill>
                <a:srgbClr val="002060"/>
              </a:solidFill>
              <a:latin typeface="Times New Roman" pitchFamily="18" charset="0"/>
              <a:cs typeface="Times New Roman" pitchFamily="18" charset="0"/>
            </a:endParaRPr>
          </a:p>
        </p:txBody>
      </p:sp>
      <p:pic>
        <p:nvPicPr>
          <p:cNvPr id="49" name="Picture 48" descr="dongho1">
            <a:extLst>
              <a:ext uri="{FF2B5EF4-FFF2-40B4-BE49-F238E27FC236}">
                <a16:creationId xmlns:a16="http://schemas.microsoft.com/office/drawing/2014/main" id="{B85A43B2-802B-E376-BDDF-B229C74571B1}"/>
              </a:ext>
            </a:extLst>
          </p:cNvPr>
          <p:cNvPicPr>
            <a:picLocks noChangeAspect="1" noChangeArrowheads="1"/>
          </p:cNvPicPr>
          <p:nvPr/>
        </p:nvPicPr>
        <p:blipFill>
          <a:blip r:embed="rId8" cstate="print"/>
          <a:srcRect/>
          <a:stretch>
            <a:fillRect/>
          </a:stretch>
        </p:blipFill>
        <p:spPr bwMode="auto">
          <a:xfrm>
            <a:off x="7693581" y="3573379"/>
            <a:ext cx="1752600" cy="1768573"/>
          </a:xfrm>
          <a:prstGeom prst="rect">
            <a:avLst/>
          </a:prstGeom>
          <a:noFill/>
        </p:spPr>
      </p:pic>
      <p:sp>
        <p:nvSpPr>
          <p:cNvPr id="50" name="Cloud 49">
            <a:extLst>
              <a:ext uri="{FF2B5EF4-FFF2-40B4-BE49-F238E27FC236}">
                <a16:creationId xmlns:a16="http://schemas.microsoft.com/office/drawing/2014/main" id="{EAA420C8-B98F-A695-9E81-964F30A83579}"/>
              </a:ext>
            </a:extLst>
          </p:cNvPr>
          <p:cNvSpPr/>
          <p:nvPr/>
        </p:nvSpPr>
        <p:spPr>
          <a:xfrm>
            <a:off x="8836581" y="2735179"/>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anose="02020603050405020304" pitchFamily="18" charset="0"/>
                <a:cs typeface="Times New Roman" pitchFamily="18" charset="0"/>
              </a:rPr>
              <a:t>HẾT GIỜ</a:t>
            </a:r>
          </a:p>
        </p:txBody>
      </p:sp>
      <p:pic>
        <p:nvPicPr>
          <p:cNvPr id="51" name="Picture 50" descr="fd2eb0da63d7a14861647a759c721ae2.png">
            <a:extLst>
              <a:ext uri="{FF2B5EF4-FFF2-40B4-BE49-F238E27FC236}">
                <a16:creationId xmlns:a16="http://schemas.microsoft.com/office/drawing/2014/main" id="{E4CA74A8-0F04-431E-DD22-0F63133E0B82}"/>
              </a:ext>
            </a:extLst>
          </p:cNvPr>
          <p:cNvPicPr>
            <a:picLocks noChangeAspect="1"/>
          </p:cNvPicPr>
          <p:nvPr/>
        </p:nvPicPr>
        <p:blipFill>
          <a:blip r:embed="rId9" cstate="print"/>
          <a:stretch>
            <a:fillRect/>
          </a:stretch>
        </p:blipFill>
        <p:spPr>
          <a:xfrm>
            <a:off x="9217581" y="5554580"/>
            <a:ext cx="1371600" cy="1142999"/>
          </a:xfrm>
          <a:prstGeom prst="rect">
            <a:avLst/>
          </a:prstGeom>
        </p:spPr>
      </p:pic>
      <p:sp>
        <p:nvSpPr>
          <p:cNvPr id="2" name="Slide Number Placeholder 1">
            <a:extLst>
              <a:ext uri="{FF2B5EF4-FFF2-40B4-BE49-F238E27FC236}">
                <a16:creationId xmlns:a16="http://schemas.microsoft.com/office/drawing/2014/main" id="{1D66CC92-AB85-32CE-4877-228326F6409A}"/>
              </a:ext>
            </a:extLst>
          </p:cNvPr>
          <p:cNvSpPr>
            <a:spLocks noGrp="1"/>
          </p:cNvSpPr>
          <p:nvPr>
            <p:ph type="sldNum" sz="quarter" idx="12"/>
          </p:nvPr>
        </p:nvSpPr>
        <p:spPr/>
        <p:txBody>
          <a:bodyPr/>
          <a:lstStyle/>
          <a:p>
            <a:fld id="{09A1CC4D-920D-429B-9303-79306863B94D}" type="slidenum">
              <a:rPr lang="en-US" smtClean="0">
                <a:latin typeface="Times New Roman" panose="02020603050405020304" pitchFamily="18" charset="0"/>
                <a:cs typeface="Times New Roman" panose="02020603050405020304" pitchFamily="18" charset="0"/>
              </a:rPr>
              <a:t>2</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7102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3"/>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30"/>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1"/>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34"/>
                                        </p:tgtEl>
                                        <p:attrNameLst>
                                          <p:attrName>fillcolor</p:attrName>
                                        </p:attrNameLst>
                                      </p:cBhvr>
                                      <p:to>
                                        <a:srgbClr val="3399FF"/>
                                      </p:to>
                                    </p:animClr>
                                    <p:set>
                                      <p:cBhvr>
                                        <p:cTn id="22" dur="2000" fill="hold"/>
                                        <p:tgtEl>
                                          <p:spTgt spid="34"/>
                                        </p:tgtEl>
                                        <p:attrNameLst>
                                          <p:attrName>fill.type</p:attrName>
                                        </p:attrNameLst>
                                      </p:cBhvr>
                                      <p:to>
                                        <p:strVal val="solid"/>
                                      </p:to>
                                    </p:set>
                                    <p:set>
                                      <p:cBhvr>
                                        <p:cTn id="23" dur="2000" fill="hold"/>
                                        <p:tgtEl>
                                          <p:spTgt spid="34"/>
                                        </p:tgtEl>
                                        <p:attrNameLst>
                                          <p:attrName>fill.on</p:attrName>
                                        </p:attrNameLst>
                                      </p:cBhvr>
                                      <p:to>
                                        <p:strVal val="true"/>
                                      </p:to>
                                    </p:set>
                                  </p:childTnLst>
                                </p:cTn>
                              </p:par>
                            </p:childTnLst>
                          </p:cTn>
                        </p:par>
                      </p:childTnLst>
                    </p:cTn>
                  </p:par>
                </p:childTnLst>
              </p:cTn>
              <p:nextCondLst>
                <p:cond evt="onClick" delay="0">
                  <p:tgtEl>
                    <p:spTgt spid="41"/>
                  </p:tgtEl>
                </p:cond>
              </p:nextCondLst>
            </p:seq>
            <p:seq concurrent="1" nextAc="seek">
              <p:cTn id="24" restart="whenNotActive" fill="hold" evtFilter="cancelBubble" nodeType="interactiveSeq">
                <p:stCondLst>
                  <p:cond evt="onClick" delay="0">
                    <p:tgtEl>
                      <p:spTgt spid="4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39"/>
                                        </p:tgtEl>
                                        <p:attrNameLst>
                                          <p:attrName>fillcolor</p:attrName>
                                        </p:attrNameLst>
                                      </p:cBhvr>
                                      <p:to>
                                        <a:schemeClr val="accent2"/>
                                      </p:to>
                                    </p:animClr>
                                    <p:set>
                                      <p:cBhvr>
                                        <p:cTn id="29" dur="2000" fill="hold"/>
                                        <p:tgtEl>
                                          <p:spTgt spid="39"/>
                                        </p:tgtEl>
                                        <p:attrNameLst>
                                          <p:attrName>fill.type</p:attrName>
                                        </p:attrNameLst>
                                      </p:cBhvr>
                                      <p:to>
                                        <p:strVal val="solid"/>
                                      </p:to>
                                    </p:set>
                                    <p:set>
                                      <p:cBhvr>
                                        <p:cTn id="30" dur="2000" fill="hold"/>
                                        <p:tgtEl>
                                          <p:spTgt spid="39"/>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4"/>
                  </p:tgtEl>
                </p:cond>
              </p:nextCondLst>
            </p:seq>
            <p:seq concurrent="1" nextAc="seek">
              <p:cTn id="31" restart="whenNotActive" fill="hold" evtFilter="cancelBubble" nodeType="interactiveSeq">
                <p:stCondLst>
                  <p:cond evt="onClick" delay="0">
                    <p:tgtEl>
                      <p:spTgt spid="4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8"/>
                                        </p:tgtEl>
                                        <p:attrNameLst>
                                          <p:attrName>fillcolor</p:attrName>
                                        </p:attrNameLst>
                                      </p:cBhvr>
                                      <p:to>
                                        <a:schemeClr val="accent2"/>
                                      </p:to>
                                    </p:animClr>
                                    <p:set>
                                      <p:cBhvr>
                                        <p:cTn id="36" dur="2000" fill="hold"/>
                                        <p:tgtEl>
                                          <p:spTgt spid="38"/>
                                        </p:tgtEl>
                                        <p:attrNameLst>
                                          <p:attrName>fill.type</p:attrName>
                                        </p:attrNameLst>
                                      </p:cBhvr>
                                      <p:to>
                                        <p:strVal val="solid"/>
                                      </p:to>
                                    </p:set>
                                    <p:set>
                                      <p:cBhvr>
                                        <p:cTn id="37" dur="2000" fill="hold"/>
                                        <p:tgtEl>
                                          <p:spTgt spid="3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40"/>
                                        </p:tgtEl>
                                        <p:attrNameLst>
                                          <p:attrName>fillcolor</p:attrName>
                                        </p:attrNameLst>
                                      </p:cBhvr>
                                      <p:to>
                                        <a:schemeClr val="accent2"/>
                                      </p:to>
                                    </p:animClr>
                                    <p:set>
                                      <p:cBhvr>
                                        <p:cTn id="43" dur="2000" fill="hold"/>
                                        <p:tgtEl>
                                          <p:spTgt spid="40"/>
                                        </p:tgtEl>
                                        <p:attrNameLst>
                                          <p:attrName>fill.type</p:attrName>
                                        </p:attrNameLst>
                                      </p:cBhvr>
                                      <p:to>
                                        <p:strVal val="solid"/>
                                      </p:to>
                                    </p:set>
                                    <p:set>
                                      <p:cBhvr>
                                        <p:cTn id="44" dur="2000" fill="hold"/>
                                        <p:tgtEl>
                                          <p:spTgt spid="4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2"/>
                  </p:tgtEl>
                </p:cond>
              </p:nextCondLst>
            </p:seq>
          </p:childTnLst>
        </p:cTn>
      </p:par>
    </p:tnLst>
    <p:bldLst>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a:extLst>
              <a:ext uri="{FF2B5EF4-FFF2-40B4-BE49-F238E27FC236}">
                <a16:creationId xmlns:a16="http://schemas.microsoft.com/office/drawing/2014/main" id="{DC132421-C6CD-7850-DE57-1DC70521A324}"/>
              </a:ext>
            </a:extLst>
          </p:cNvPr>
          <p:cNvPicPr>
            <a:picLocks noChangeAspect="1"/>
          </p:cNvPicPr>
          <p:nvPr/>
        </p:nvPicPr>
        <p:blipFill>
          <a:blip r:embed="rId5" cstate="print"/>
          <a:stretch>
            <a:fillRect/>
          </a:stretch>
        </p:blipFill>
        <p:spPr>
          <a:xfrm>
            <a:off x="839372" y="-907767"/>
            <a:ext cx="10668000" cy="4625691"/>
          </a:xfrm>
          <a:prstGeom prst="rect">
            <a:avLst/>
          </a:prstGeom>
        </p:spPr>
      </p:pic>
      <p:sp>
        <p:nvSpPr>
          <p:cNvPr id="5" name="TextBox 4">
            <a:extLst>
              <a:ext uri="{FF2B5EF4-FFF2-40B4-BE49-F238E27FC236}">
                <a16:creationId xmlns:a16="http://schemas.microsoft.com/office/drawing/2014/main" id="{59C95C9A-FCAE-74C8-E68B-E35E8367A66C}"/>
              </a:ext>
            </a:extLst>
          </p:cNvPr>
          <p:cNvSpPr txBox="1"/>
          <p:nvPr/>
        </p:nvSpPr>
        <p:spPr>
          <a:xfrm>
            <a:off x="2590800" y="571965"/>
            <a:ext cx="8001000" cy="1754326"/>
          </a:xfrm>
          <a:prstGeom prst="rect">
            <a:avLst/>
          </a:prstGeom>
          <a:noFill/>
        </p:spPr>
        <p:txBody>
          <a:bodyPr wrap="square" rtlCol="0">
            <a:spAutoFit/>
          </a:bodyPr>
          <a:lstStyle/>
          <a:p>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2: </a:t>
            </a:r>
            <a:r>
              <a:rPr lang="vi-VN" sz="3600" dirty="0">
                <a:solidFill>
                  <a:srgbClr val="FF0000"/>
                </a:solidFill>
                <a:latin typeface="Times New Roman" pitchFamily="18" charset="0"/>
                <a:cs typeface="Times New Roman" pitchFamily="18" charset="0"/>
              </a:rPr>
              <a:t>Trong hệ điều hành Windows muốn xem toàn bộ các phần mềm ứng dụng trong máy tính ta nhấn vào nút:</a:t>
            </a:r>
            <a:endParaRPr lang="en-US" sz="3600" dirty="0">
              <a:solidFill>
                <a:srgbClr val="FF0000"/>
              </a:solidFill>
              <a:latin typeface="Times New Roman" pitchFamily="18" charset="0"/>
              <a:cs typeface="Times New Roman" pitchFamily="18" charset="0"/>
            </a:endParaRPr>
          </a:p>
        </p:txBody>
      </p:sp>
      <p:pic>
        <p:nvPicPr>
          <p:cNvPr id="6" name="Picture 5" descr="1456.png">
            <a:extLst>
              <a:ext uri="{FF2B5EF4-FFF2-40B4-BE49-F238E27FC236}">
                <a16:creationId xmlns:a16="http://schemas.microsoft.com/office/drawing/2014/main" id="{9DD7A97A-35A3-0EF6-308C-2C12E54AFB30}"/>
              </a:ext>
            </a:extLst>
          </p:cNvPr>
          <p:cNvPicPr>
            <a:picLocks noChangeAspect="1"/>
          </p:cNvPicPr>
          <p:nvPr/>
        </p:nvPicPr>
        <p:blipFill>
          <a:blip r:embed="rId6" cstate="print"/>
          <a:stretch>
            <a:fillRect/>
          </a:stretch>
        </p:blipFill>
        <p:spPr>
          <a:xfrm>
            <a:off x="3581400" y="2971800"/>
            <a:ext cx="3513222" cy="575440"/>
          </a:xfrm>
          <a:prstGeom prst="rect">
            <a:avLst/>
          </a:prstGeom>
        </p:spPr>
      </p:pic>
      <p:sp>
        <p:nvSpPr>
          <p:cNvPr id="7" name="Oval 6">
            <a:extLst>
              <a:ext uri="{FF2B5EF4-FFF2-40B4-BE49-F238E27FC236}">
                <a16:creationId xmlns:a16="http://schemas.microsoft.com/office/drawing/2014/main" id="{6B29AB97-B316-1537-B579-BA6837930942}"/>
              </a:ext>
            </a:extLst>
          </p:cNvPr>
          <p:cNvSpPr/>
          <p:nvPr/>
        </p:nvSpPr>
        <p:spPr>
          <a:xfrm>
            <a:off x="2667000" y="2895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a:extLst>
              <a:ext uri="{FF2B5EF4-FFF2-40B4-BE49-F238E27FC236}">
                <a16:creationId xmlns:a16="http://schemas.microsoft.com/office/drawing/2014/main" id="{4E855E89-AA55-87DE-E57F-FFC5F3873C03}"/>
              </a:ext>
            </a:extLst>
          </p:cNvPr>
          <p:cNvPicPr>
            <a:picLocks noChangeAspect="1"/>
          </p:cNvPicPr>
          <p:nvPr/>
        </p:nvPicPr>
        <p:blipFill>
          <a:blip r:embed="rId6" cstate="print"/>
          <a:stretch>
            <a:fillRect/>
          </a:stretch>
        </p:blipFill>
        <p:spPr>
          <a:xfrm>
            <a:off x="3581400" y="3810000"/>
            <a:ext cx="3513222" cy="575440"/>
          </a:xfrm>
          <a:prstGeom prst="rect">
            <a:avLst/>
          </a:prstGeom>
        </p:spPr>
      </p:pic>
      <p:pic>
        <p:nvPicPr>
          <p:cNvPr id="9" name="Picture 8" descr="1456.png">
            <a:extLst>
              <a:ext uri="{FF2B5EF4-FFF2-40B4-BE49-F238E27FC236}">
                <a16:creationId xmlns:a16="http://schemas.microsoft.com/office/drawing/2014/main" id="{2DE0D7F1-11EA-EDF9-F799-4DBDD913E76A}"/>
              </a:ext>
            </a:extLst>
          </p:cNvPr>
          <p:cNvPicPr>
            <a:picLocks noChangeAspect="1"/>
          </p:cNvPicPr>
          <p:nvPr/>
        </p:nvPicPr>
        <p:blipFill>
          <a:blip r:embed="rId6" cstate="print"/>
          <a:stretch>
            <a:fillRect/>
          </a:stretch>
        </p:blipFill>
        <p:spPr>
          <a:xfrm>
            <a:off x="3581400" y="4800600"/>
            <a:ext cx="3437022" cy="575440"/>
          </a:xfrm>
          <a:prstGeom prst="rect">
            <a:avLst/>
          </a:prstGeom>
        </p:spPr>
      </p:pic>
      <p:pic>
        <p:nvPicPr>
          <p:cNvPr id="10" name="Picture 9" descr="1456.png">
            <a:extLst>
              <a:ext uri="{FF2B5EF4-FFF2-40B4-BE49-F238E27FC236}">
                <a16:creationId xmlns:a16="http://schemas.microsoft.com/office/drawing/2014/main" id="{0E904D50-1C76-DB47-55AD-C896ED509952}"/>
              </a:ext>
            </a:extLst>
          </p:cNvPr>
          <p:cNvPicPr>
            <a:picLocks noChangeAspect="1"/>
          </p:cNvPicPr>
          <p:nvPr/>
        </p:nvPicPr>
        <p:blipFill>
          <a:blip r:embed="rId6" cstate="print"/>
          <a:stretch>
            <a:fillRect/>
          </a:stretch>
        </p:blipFill>
        <p:spPr>
          <a:xfrm>
            <a:off x="3581400" y="5715000"/>
            <a:ext cx="3513222" cy="575440"/>
          </a:xfrm>
          <a:prstGeom prst="rect">
            <a:avLst/>
          </a:prstGeom>
        </p:spPr>
      </p:pic>
      <p:sp>
        <p:nvSpPr>
          <p:cNvPr id="11" name="Oval 10">
            <a:extLst>
              <a:ext uri="{FF2B5EF4-FFF2-40B4-BE49-F238E27FC236}">
                <a16:creationId xmlns:a16="http://schemas.microsoft.com/office/drawing/2014/main" id="{18C185E6-0434-2501-800C-63853892356E}"/>
              </a:ext>
            </a:extLst>
          </p:cNvPr>
          <p:cNvSpPr/>
          <p:nvPr/>
        </p:nvSpPr>
        <p:spPr>
          <a:xfrm>
            <a:off x="2667000" y="4724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BF748E5A-1DED-CFF5-FBA7-117576969DA1}"/>
              </a:ext>
            </a:extLst>
          </p:cNvPr>
          <p:cNvSpPr/>
          <p:nvPr/>
        </p:nvSpPr>
        <p:spPr>
          <a:xfrm>
            <a:off x="2667000" y="3733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C5A67BC1-FF16-CD50-E159-83BDA33C9134}"/>
              </a:ext>
            </a:extLst>
          </p:cNvPr>
          <p:cNvSpPr/>
          <p:nvPr/>
        </p:nvSpPr>
        <p:spPr>
          <a:xfrm>
            <a:off x="2667000" y="5638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402549E7-267B-9791-0347-87612F0B28FB}"/>
              </a:ext>
            </a:extLst>
          </p:cNvPr>
          <p:cNvSpPr txBox="1"/>
          <p:nvPr/>
        </p:nvSpPr>
        <p:spPr>
          <a:xfrm>
            <a:off x="2743200" y="29718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7" name="TextBox 16">
            <a:extLst>
              <a:ext uri="{FF2B5EF4-FFF2-40B4-BE49-F238E27FC236}">
                <a16:creationId xmlns:a16="http://schemas.microsoft.com/office/drawing/2014/main" id="{6EF3AD40-7A28-73A2-C7B1-8E13B8F660A2}"/>
              </a:ext>
            </a:extLst>
          </p:cNvPr>
          <p:cNvSpPr txBox="1"/>
          <p:nvPr/>
        </p:nvSpPr>
        <p:spPr>
          <a:xfrm>
            <a:off x="2743200" y="57150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8" name="TextBox 17">
            <a:extLst>
              <a:ext uri="{FF2B5EF4-FFF2-40B4-BE49-F238E27FC236}">
                <a16:creationId xmlns:a16="http://schemas.microsoft.com/office/drawing/2014/main" id="{F537431C-8918-E400-5233-CCB6F0C85F7D}"/>
              </a:ext>
            </a:extLst>
          </p:cNvPr>
          <p:cNvSpPr txBox="1"/>
          <p:nvPr/>
        </p:nvSpPr>
        <p:spPr>
          <a:xfrm>
            <a:off x="2743200" y="4800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9" name="TextBox 18">
            <a:extLst>
              <a:ext uri="{FF2B5EF4-FFF2-40B4-BE49-F238E27FC236}">
                <a16:creationId xmlns:a16="http://schemas.microsoft.com/office/drawing/2014/main" id="{27ED487E-E9A2-F958-C9B5-DB0BC88F420A}"/>
              </a:ext>
            </a:extLst>
          </p:cNvPr>
          <p:cNvSpPr txBox="1"/>
          <p:nvPr/>
        </p:nvSpPr>
        <p:spPr>
          <a:xfrm>
            <a:off x="2743200" y="38100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20" name="TextBox 19">
            <a:extLst>
              <a:ext uri="{FF2B5EF4-FFF2-40B4-BE49-F238E27FC236}">
                <a16:creationId xmlns:a16="http://schemas.microsoft.com/office/drawing/2014/main" id="{ED18C361-9D47-2F35-4CAB-404E2A314CE4}"/>
              </a:ext>
            </a:extLst>
          </p:cNvPr>
          <p:cNvSpPr txBox="1"/>
          <p:nvPr/>
        </p:nvSpPr>
        <p:spPr>
          <a:xfrm>
            <a:off x="3741822" y="2966448"/>
            <a:ext cx="3276600" cy="1815882"/>
          </a:xfrm>
          <a:prstGeom prst="rect">
            <a:avLst/>
          </a:prstGeom>
          <a:noFill/>
        </p:spPr>
        <p:txBody>
          <a:bodyPr wrap="square" rtlCol="0">
            <a:spAutoFit/>
          </a:bodyPr>
          <a:lstStyle/>
          <a:p>
            <a:pPr algn="just"/>
            <a:r>
              <a:rPr lang="en-US" sz="2800" b="0" i="0" dirty="0">
                <a:effectLst/>
                <a:latin typeface="Times New Roman" panose="02020603050405020304" pitchFamily="18" charset="0"/>
              </a:rPr>
              <a:t>Start</a:t>
            </a:r>
          </a:p>
          <a:p>
            <a:pPr algn="just"/>
            <a:endParaRPr lang="en-US" sz="2800" i="0" dirty="0">
              <a:effectLst/>
              <a:latin typeface="Times New Roman" panose="02020603050405020304" pitchFamily="18" charset="0"/>
            </a:endParaRPr>
          </a:p>
          <a:p>
            <a:br>
              <a:rPr lang="en-US" sz="2800" dirty="0"/>
            </a:br>
            <a:endParaRPr lang="en-US" sz="2800" dirty="0">
              <a:solidFill>
                <a:srgbClr val="002060"/>
              </a:solidFill>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28508E17-E04D-BD45-4BEA-F7F4886CC412}"/>
              </a:ext>
            </a:extLst>
          </p:cNvPr>
          <p:cNvSpPr txBox="1"/>
          <p:nvPr/>
        </p:nvSpPr>
        <p:spPr>
          <a:xfrm>
            <a:off x="3657600" y="3886200"/>
            <a:ext cx="3276600" cy="523220"/>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Shut down</a:t>
            </a:r>
          </a:p>
        </p:txBody>
      </p:sp>
      <p:sp>
        <p:nvSpPr>
          <p:cNvPr id="22" name="TextBox 21">
            <a:extLst>
              <a:ext uri="{FF2B5EF4-FFF2-40B4-BE49-F238E27FC236}">
                <a16:creationId xmlns:a16="http://schemas.microsoft.com/office/drawing/2014/main" id="{FDB9D98F-4D07-2662-3AA1-D43CD1B31834}"/>
              </a:ext>
            </a:extLst>
          </p:cNvPr>
          <p:cNvSpPr txBox="1"/>
          <p:nvPr/>
        </p:nvSpPr>
        <p:spPr>
          <a:xfrm>
            <a:off x="3657600" y="4800600"/>
            <a:ext cx="3276600" cy="523220"/>
          </a:xfrm>
          <a:prstGeom prst="rect">
            <a:avLst/>
          </a:prstGeom>
          <a:noFill/>
        </p:spPr>
        <p:txBody>
          <a:bodyPr wrap="square" rtlCol="0">
            <a:spAutoFit/>
          </a:bodyPr>
          <a:lstStyle/>
          <a:p>
            <a:pPr algn="just"/>
            <a:r>
              <a:rPr lang="en-US" sz="2800" b="0" i="0">
                <a:effectLst/>
                <a:latin typeface="Times New Roman" panose="02020603050405020304" pitchFamily="18" charset="0"/>
              </a:rPr>
              <a:t>Restart</a:t>
            </a:r>
            <a:endParaRPr lang="en-US" sz="2800" b="0" i="0" dirty="0">
              <a:effectLst/>
              <a:latin typeface="Times New Roman" panose="02020603050405020304" pitchFamily="18" charset="0"/>
            </a:endParaRPr>
          </a:p>
        </p:txBody>
      </p:sp>
      <p:sp>
        <p:nvSpPr>
          <p:cNvPr id="23" name="TextBox 22">
            <a:extLst>
              <a:ext uri="{FF2B5EF4-FFF2-40B4-BE49-F238E27FC236}">
                <a16:creationId xmlns:a16="http://schemas.microsoft.com/office/drawing/2014/main" id="{C25DA75E-32AB-EC45-4C19-55646D60B6FB}"/>
              </a:ext>
            </a:extLst>
          </p:cNvPr>
          <p:cNvSpPr txBox="1"/>
          <p:nvPr/>
        </p:nvSpPr>
        <p:spPr>
          <a:xfrm>
            <a:off x="3657600" y="5715000"/>
            <a:ext cx="3276600" cy="523220"/>
          </a:xfrm>
          <a:prstGeom prst="rect">
            <a:avLst/>
          </a:prstGeom>
          <a:noFill/>
        </p:spPr>
        <p:txBody>
          <a:bodyPr wrap="square" rtlCol="0">
            <a:spAutoFit/>
          </a:bodyPr>
          <a:lstStyle/>
          <a:p>
            <a:pPr algn="just"/>
            <a:r>
              <a:rPr lang="en-US" sz="2800" b="0" i="0" dirty="0">
                <a:effectLst/>
                <a:latin typeface="Times New Roman" panose="02020603050405020304" pitchFamily="18" charset="0"/>
              </a:rPr>
              <a:t>Log off</a:t>
            </a:r>
          </a:p>
        </p:txBody>
      </p:sp>
      <p:pic>
        <p:nvPicPr>
          <p:cNvPr id="24" name="Picture 14" descr="kim phut">
            <a:extLst>
              <a:ext uri="{FF2B5EF4-FFF2-40B4-BE49-F238E27FC236}">
                <a16:creationId xmlns:a16="http://schemas.microsoft.com/office/drawing/2014/main" id="{97193854-9CE8-E609-BDE5-92550CEF8671}"/>
              </a:ext>
            </a:extLst>
          </p:cNvPr>
          <p:cNvPicPr>
            <a:picLocks noChangeAspect="1" noChangeArrowheads="1"/>
          </p:cNvPicPr>
          <p:nvPr/>
        </p:nvPicPr>
        <p:blipFill>
          <a:blip r:embed="rId7" cstate="print"/>
          <a:srcRect/>
          <a:stretch>
            <a:fillRect/>
          </a:stretch>
        </p:blipFill>
        <p:spPr bwMode="auto">
          <a:xfrm>
            <a:off x="8610600" y="388620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7D6E6035-477D-93CE-6540-3F71F2656960}"/>
              </a:ext>
            </a:extLst>
          </p:cNvPr>
          <p:cNvPicPr>
            <a:picLocks noChangeAspect="1" noChangeArrowheads="1"/>
          </p:cNvPicPr>
          <p:nvPr/>
        </p:nvPicPr>
        <p:blipFill>
          <a:blip r:embed="rId8" cstate="print"/>
          <a:srcRect/>
          <a:stretch>
            <a:fillRect/>
          </a:stretch>
        </p:blipFill>
        <p:spPr bwMode="auto">
          <a:xfrm>
            <a:off x="8305800" y="3429000"/>
            <a:ext cx="1752600" cy="1768573"/>
          </a:xfrm>
          <a:prstGeom prst="rect">
            <a:avLst/>
          </a:prstGeom>
          <a:noFill/>
        </p:spPr>
      </p:pic>
      <p:sp>
        <p:nvSpPr>
          <p:cNvPr id="26" name="Cloud 25">
            <a:extLst>
              <a:ext uri="{FF2B5EF4-FFF2-40B4-BE49-F238E27FC236}">
                <a16:creationId xmlns:a16="http://schemas.microsoft.com/office/drawing/2014/main" id="{F926F28B-9F7A-3EA8-8DE4-E9CB0BC0644F}"/>
              </a:ext>
            </a:extLst>
          </p:cNvPr>
          <p:cNvSpPr/>
          <p:nvPr/>
        </p:nvSpPr>
        <p:spPr>
          <a:xfrm>
            <a:off x="9448800" y="25908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7" name="Picture 26" descr="1.png">
            <a:extLst>
              <a:ext uri="{FF2B5EF4-FFF2-40B4-BE49-F238E27FC236}">
                <a16:creationId xmlns:a16="http://schemas.microsoft.com/office/drawing/2014/main" id="{FDD86B35-4493-FC9F-2D91-7D9196EE970E}"/>
              </a:ext>
            </a:extLst>
          </p:cNvPr>
          <p:cNvPicPr>
            <a:picLocks noChangeAspect="1"/>
          </p:cNvPicPr>
          <p:nvPr/>
        </p:nvPicPr>
        <p:blipFill>
          <a:blip r:embed="rId9" cstate="print"/>
          <a:stretch>
            <a:fillRect/>
          </a:stretch>
        </p:blipFill>
        <p:spPr>
          <a:xfrm>
            <a:off x="530083" y="13855"/>
            <a:ext cx="1028553" cy="1045142"/>
          </a:xfrm>
          <a:prstGeom prst="rect">
            <a:avLst/>
          </a:prstGeom>
        </p:spPr>
      </p:pic>
      <p:pic>
        <p:nvPicPr>
          <p:cNvPr id="28" name="Picture 27" descr="fd2eb0da63d7a14861647a759c721ae2.png">
            <a:hlinkClick r:id="rId10" action="ppaction://hlinksldjump"/>
            <a:extLst>
              <a:ext uri="{FF2B5EF4-FFF2-40B4-BE49-F238E27FC236}">
                <a16:creationId xmlns:a16="http://schemas.microsoft.com/office/drawing/2014/main" id="{5AD40034-390A-36D3-4B4B-BF0748293162}"/>
              </a:ext>
            </a:extLst>
          </p:cNvPr>
          <p:cNvPicPr>
            <a:picLocks noChangeAspect="1"/>
          </p:cNvPicPr>
          <p:nvPr/>
        </p:nvPicPr>
        <p:blipFill>
          <a:blip r:embed="rId11" cstate="print"/>
          <a:stretch>
            <a:fillRect/>
          </a:stretch>
        </p:blipFill>
        <p:spPr>
          <a:xfrm>
            <a:off x="9829800" y="5410201"/>
            <a:ext cx="1371600" cy="1142999"/>
          </a:xfrm>
          <a:prstGeom prst="rect">
            <a:avLst/>
          </a:prstGeom>
        </p:spPr>
      </p:pic>
      <p:sp>
        <p:nvSpPr>
          <p:cNvPr id="29" name="TextBox 28">
            <a:extLst>
              <a:ext uri="{FF2B5EF4-FFF2-40B4-BE49-F238E27FC236}">
                <a16:creationId xmlns:a16="http://schemas.microsoft.com/office/drawing/2014/main" id="{19DCFCF6-8D0E-2B7F-1699-84D2BF2B9812}"/>
              </a:ext>
            </a:extLst>
          </p:cNvPr>
          <p:cNvSpPr txBox="1"/>
          <p:nvPr/>
        </p:nvSpPr>
        <p:spPr>
          <a:xfrm>
            <a:off x="3976468" y="1961246"/>
            <a:ext cx="4783014" cy="369332"/>
          </a:xfrm>
          <a:prstGeom prst="rect">
            <a:avLst/>
          </a:prstGeom>
          <a:noFill/>
        </p:spPr>
        <p:txBody>
          <a:bodyPr wrap="square">
            <a:spAutoFit/>
          </a:bodyPr>
          <a:lstStyle/>
          <a:p>
            <a:endParaRPr lang="en-US" dirty="0"/>
          </a:p>
        </p:txBody>
      </p:sp>
      <p:sp>
        <p:nvSpPr>
          <p:cNvPr id="2" name="Slide Number Placeholder 1">
            <a:extLst>
              <a:ext uri="{FF2B5EF4-FFF2-40B4-BE49-F238E27FC236}">
                <a16:creationId xmlns:a16="http://schemas.microsoft.com/office/drawing/2014/main" id="{2D27E3CC-40D1-4B8A-FB1F-208B57EA08E2}"/>
              </a:ext>
            </a:extLst>
          </p:cNvPr>
          <p:cNvSpPr>
            <a:spLocks noGrp="1"/>
          </p:cNvSpPr>
          <p:nvPr>
            <p:ph type="sldNum" sz="quarter" idx="12"/>
          </p:nvPr>
        </p:nvSpPr>
        <p:spPr/>
        <p:txBody>
          <a:bodyPr/>
          <a:lstStyle/>
          <a:p>
            <a:fld id="{09A1CC4D-920D-429B-9303-79306863B94D}" type="slidenum">
              <a:rPr lang="en-US" smtClean="0"/>
              <a:t>3</a:t>
            </a:fld>
            <a:endParaRPr lang="en-US"/>
          </a:p>
        </p:txBody>
      </p:sp>
    </p:spTree>
    <p:extLst>
      <p:ext uri="{BB962C8B-B14F-4D97-AF65-F5344CB8AC3E}">
        <p14:creationId xmlns:p14="http://schemas.microsoft.com/office/powerpoint/2010/main" val="3574190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4"/>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4"/>
                                        </p:tgtEl>
                                        <p:attrNameLst>
                                          <p:attrName>fillcolor</p:attrName>
                                        </p:attrNameLst>
                                      </p:cBhvr>
                                      <p:to>
                                        <a:schemeClr val="accent2"/>
                                      </p:to>
                                    </p:animClr>
                                    <p:set>
                                      <p:cBhvr>
                                        <p:cTn id="22" dur="2000" fill="hold"/>
                                        <p:tgtEl>
                                          <p:spTgt spid="14"/>
                                        </p:tgtEl>
                                        <p:attrNameLst>
                                          <p:attrName>fill.type</p:attrName>
                                        </p:attrNameLst>
                                      </p:cBhvr>
                                      <p:to>
                                        <p:strVal val="solid"/>
                                      </p:to>
                                    </p:set>
                                    <p:set>
                                      <p:cBhvr>
                                        <p:cTn id="23" dur="2000" fill="hold"/>
                                        <p:tgtEl>
                                          <p:spTgt spid="14"/>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9"/>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5"/>
                                        </p:tgtEl>
                                        <p:attrNameLst>
                                          <p:attrName>fillcolor</p:attrName>
                                        </p:attrNameLst>
                                      </p:cBhvr>
                                      <p:to>
                                        <a:schemeClr val="accent2"/>
                                      </p:to>
                                    </p:animClr>
                                    <p:set>
                                      <p:cBhvr>
                                        <p:cTn id="36" dur="2000" fill="hold"/>
                                        <p:tgtEl>
                                          <p:spTgt spid="15"/>
                                        </p:tgtEl>
                                        <p:attrNameLst>
                                          <p:attrName>fill.type</p:attrName>
                                        </p:attrNameLst>
                                      </p:cBhvr>
                                      <p:to>
                                        <p:strVal val="solid"/>
                                      </p:to>
                                    </p:set>
                                    <p:set>
                                      <p:cBhvr>
                                        <p:cTn id="37" dur="2000" fill="hold"/>
                                        <p:tgtEl>
                                          <p:spTgt spid="15"/>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a:extLst>
              <a:ext uri="{FF2B5EF4-FFF2-40B4-BE49-F238E27FC236}">
                <a16:creationId xmlns:a16="http://schemas.microsoft.com/office/drawing/2014/main" id="{DC132421-C6CD-7850-DE57-1DC70521A324}"/>
              </a:ext>
            </a:extLst>
          </p:cNvPr>
          <p:cNvPicPr>
            <a:picLocks noChangeAspect="1"/>
          </p:cNvPicPr>
          <p:nvPr/>
        </p:nvPicPr>
        <p:blipFill>
          <a:blip r:embed="rId5" cstate="print"/>
          <a:stretch>
            <a:fillRect/>
          </a:stretch>
        </p:blipFill>
        <p:spPr>
          <a:xfrm>
            <a:off x="381000" y="-825871"/>
            <a:ext cx="11430000" cy="4625691"/>
          </a:xfrm>
          <a:prstGeom prst="rect">
            <a:avLst/>
          </a:prstGeom>
        </p:spPr>
      </p:pic>
      <p:sp>
        <p:nvSpPr>
          <p:cNvPr id="5" name="TextBox 4">
            <a:extLst>
              <a:ext uri="{FF2B5EF4-FFF2-40B4-BE49-F238E27FC236}">
                <a16:creationId xmlns:a16="http://schemas.microsoft.com/office/drawing/2014/main" id="{59C95C9A-FCAE-74C8-E68B-E35E8367A66C}"/>
              </a:ext>
            </a:extLst>
          </p:cNvPr>
          <p:cNvSpPr txBox="1"/>
          <p:nvPr/>
        </p:nvSpPr>
        <p:spPr>
          <a:xfrm>
            <a:off x="2324100" y="554859"/>
            <a:ext cx="8001000" cy="1754326"/>
          </a:xfrm>
          <a:prstGeom prst="rect">
            <a:avLst/>
          </a:prstGeom>
          <a:noFill/>
        </p:spPr>
        <p:txBody>
          <a:bodyPr wrap="square" rtlCol="0">
            <a:spAutoFit/>
          </a:bodyPr>
          <a:lstStyle/>
          <a:p>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3: </a:t>
            </a:r>
            <a:r>
              <a:rPr lang="vi-VN" sz="3600" dirty="0">
                <a:solidFill>
                  <a:srgbClr val="FF0000"/>
                </a:solidFill>
                <a:latin typeface="Times New Roman" pitchFamily="18" charset="0"/>
                <a:cs typeface="Times New Roman" pitchFamily="18" charset="0"/>
              </a:rPr>
              <a:t>Trong hệ điều hành Windows, để mở cửa sổ của trình quản lí hệ thống tệp ta chọn:</a:t>
            </a:r>
            <a:endParaRPr lang="en-US" sz="3600" dirty="0">
              <a:solidFill>
                <a:srgbClr val="FF0000"/>
              </a:solidFill>
              <a:latin typeface="Times New Roman" pitchFamily="18" charset="0"/>
              <a:cs typeface="Times New Roman" pitchFamily="18" charset="0"/>
            </a:endParaRPr>
          </a:p>
        </p:txBody>
      </p:sp>
      <p:pic>
        <p:nvPicPr>
          <p:cNvPr id="6" name="Picture 5" descr="1456.png">
            <a:extLst>
              <a:ext uri="{FF2B5EF4-FFF2-40B4-BE49-F238E27FC236}">
                <a16:creationId xmlns:a16="http://schemas.microsoft.com/office/drawing/2014/main" id="{9DD7A97A-35A3-0EF6-308C-2C12E54AFB30}"/>
              </a:ext>
            </a:extLst>
          </p:cNvPr>
          <p:cNvPicPr>
            <a:picLocks noChangeAspect="1"/>
          </p:cNvPicPr>
          <p:nvPr/>
        </p:nvPicPr>
        <p:blipFill>
          <a:blip r:embed="rId6" cstate="print"/>
          <a:stretch>
            <a:fillRect/>
          </a:stretch>
        </p:blipFill>
        <p:spPr>
          <a:xfrm>
            <a:off x="3581400" y="2971800"/>
            <a:ext cx="3513222" cy="575440"/>
          </a:xfrm>
          <a:prstGeom prst="rect">
            <a:avLst/>
          </a:prstGeom>
        </p:spPr>
      </p:pic>
      <p:sp>
        <p:nvSpPr>
          <p:cNvPr id="7" name="Oval 6">
            <a:extLst>
              <a:ext uri="{FF2B5EF4-FFF2-40B4-BE49-F238E27FC236}">
                <a16:creationId xmlns:a16="http://schemas.microsoft.com/office/drawing/2014/main" id="{6B29AB97-B316-1537-B579-BA6837930942}"/>
              </a:ext>
            </a:extLst>
          </p:cNvPr>
          <p:cNvSpPr/>
          <p:nvPr/>
        </p:nvSpPr>
        <p:spPr>
          <a:xfrm>
            <a:off x="2667000" y="2895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a:extLst>
              <a:ext uri="{FF2B5EF4-FFF2-40B4-BE49-F238E27FC236}">
                <a16:creationId xmlns:a16="http://schemas.microsoft.com/office/drawing/2014/main" id="{4E855E89-AA55-87DE-E57F-FFC5F3873C03}"/>
              </a:ext>
            </a:extLst>
          </p:cNvPr>
          <p:cNvPicPr>
            <a:picLocks noChangeAspect="1"/>
          </p:cNvPicPr>
          <p:nvPr/>
        </p:nvPicPr>
        <p:blipFill>
          <a:blip r:embed="rId6" cstate="print"/>
          <a:stretch>
            <a:fillRect/>
          </a:stretch>
        </p:blipFill>
        <p:spPr>
          <a:xfrm>
            <a:off x="3581400" y="3810000"/>
            <a:ext cx="3513222" cy="575440"/>
          </a:xfrm>
          <a:prstGeom prst="rect">
            <a:avLst/>
          </a:prstGeom>
        </p:spPr>
      </p:pic>
      <p:pic>
        <p:nvPicPr>
          <p:cNvPr id="9" name="Picture 8" descr="1456.png">
            <a:extLst>
              <a:ext uri="{FF2B5EF4-FFF2-40B4-BE49-F238E27FC236}">
                <a16:creationId xmlns:a16="http://schemas.microsoft.com/office/drawing/2014/main" id="{2DE0D7F1-11EA-EDF9-F799-4DBDD913E76A}"/>
              </a:ext>
            </a:extLst>
          </p:cNvPr>
          <p:cNvPicPr>
            <a:picLocks noChangeAspect="1"/>
          </p:cNvPicPr>
          <p:nvPr/>
        </p:nvPicPr>
        <p:blipFill>
          <a:blip r:embed="rId6" cstate="print"/>
          <a:stretch>
            <a:fillRect/>
          </a:stretch>
        </p:blipFill>
        <p:spPr>
          <a:xfrm>
            <a:off x="3581400" y="4800600"/>
            <a:ext cx="3437022" cy="575440"/>
          </a:xfrm>
          <a:prstGeom prst="rect">
            <a:avLst/>
          </a:prstGeom>
        </p:spPr>
      </p:pic>
      <p:pic>
        <p:nvPicPr>
          <p:cNvPr id="10" name="Picture 9" descr="1456.png">
            <a:extLst>
              <a:ext uri="{FF2B5EF4-FFF2-40B4-BE49-F238E27FC236}">
                <a16:creationId xmlns:a16="http://schemas.microsoft.com/office/drawing/2014/main" id="{0E904D50-1C76-DB47-55AD-C896ED509952}"/>
              </a:ext>
            </a:extLst>
          </p:cNvPr>
          <p:cNvPicPr>
            <a:picLocks noChangeAspect="1"/>
          </p:cNvPicPr>
          <p:nvPr/>
        </p:nvPicPr>
        <p:blipFill>
          <a:blip r:embed="rId6" cstate="print"/>
          <a:stretch>
            <a:fillRect/>
          </a:stretch>
        </p:blipFill>
        <p:spPr>
          <a:xfrm>
            <a:off x="3581400" y="5715000"/>
            <a:ext cx="3513222" cy="575440"/>
          </a:xfrm>
          <a:prstGeom prst="rect">
            <a:avLst/>
          </a:prstGeom>
        </p:spPr>
      </p:pic>
      <p:sp>
        <p:nvSpPr>
          <p:cNvPr id="11" name="Oval 10">
            <a:extLst>
              <a:ext uri="{FF2B5EF4-FFF2-40B4-BE49-F238E27FC236}">
                <a16:creationId xmlns:a16="http://schemas.microsoft.com/office/drawing/2014/main" id="{18C185E6-0434-2501-800C-63853892356E}"/>
              </a:ext>
            </a:extLst>
          </p:cNvPr>
          <p:cNvSpPr/>
          <p:nvPr/>
        </p:nvSpPr>
        <p:spPr>
          <a:xfrm>
            <a:off x="2667000" y="4724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BF748E5A-1DED-CFF5-FBA7-117576969DA1}"/>
              </a:ext>
            </a:extLst>
          </p:cNvPr>
          <p:cNvSpPr/>
          <p:nvPr/>
        </p:nvSpPr>
        <p:spPr>
          <a:xfrm>
            <a:off x="2667000" y="3733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C5A67BC1-FF16-CD50-E159-83BDA33C9134}"/>
              </a:ext>
            </a:extLst>
          </p:cNvPr>
          <p:cNvSpPr/>
          <p:nvPr/>
        </p:nvSpPr>
        <p:spPr>
          <a:xfrm>
            <a:off x="2667000" y="5638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402549E7-267B-9791-0347-87612F0B28FB}"/>
              </a:ext>
            </a:extLst>
          </p:cNvPr>
          <p:cNvSpPr txBox="1"/>
          <p:nvPr/>
        </p:nvSpPr>
        <p:spPr>
          <a:xfrm>
            <a:off x="2743200" y="29718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7" name="TextBox 16">
            <a:extLst>
              <a:ext uri="{FF2B5EF4-FFF2-40B4-BE49-F238E27FC236}">
                <a16:creationId xmlns:a16="http://schemas.microsoft.com/office/drawing/2014/main" id="{6EF3AD40-7A28-73A2-C7B1-8E13B8F660A2}"/>
              </a:ext>
            </a:extLst>
          </p:cNvPr>
          <p:cNvSpPr txBox="1"/>
          <p:nvPr/>
        </p:nvSpPr>
        <p:spPr>
          <a:xfrm>
            <a:off x="2743200" y="57150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8" name="TextBox 17">
            <a:extLst>
              <a:ext uri="{FF2B5EF4-FFF2-40B4-BE49-F238E27FC236}">
                <a16:creationId xmlns:a16="http://schemas.microsoft.com/office/drawing/2014/main" id="{F537431C-8918-E400-5233-CCB6F0C85F7D}"/>
              </a:ext>
            </a:extLst>
          </p:cNvPr>
          <p:cNvSpPr txBox="1"/>
          <p:nvPr/>
        </p:nvSpPr>
        <p:spPr>
          <a:xfrm>
            <a:off x="2743200" y="4800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9" name="TextBox 18">
            <a:extLst>
              <a:ext uri="{FF2B5EF4-FFF2-40B4-BE49-F238E27FC236}">
                <a16:creationId xmlns:a16="http://schemas.microsoft.com/office/drawing/2014/main" id="{27ED487E-E9A2-F958-C9B5-DB0BC88F420A}"/>
              </a:ext>
            </a:extLst>
          </p:cNvPr>
          <p:cNvSpPr txBox="1"/>
          <p:nvPr/>
        </p:nvSpPr>
        <p:spPr>
          <a:xfrm>
            <a:off x="2743200" y="38100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20" name="TextBox 19">
            <a:extLst>
              <a:ext uri="{FF2B5EF4-FFF2-40B4-BE49-F238E27FC236}">
                <a16:creationId xmlns:a16="http://schemas.microsoft.com/office/drawing/2014/main" id="{ED18C361-9D47-2F35-4CAB-404E2A314CE4}"/>
              </a:ext>
            </a:extLst>
          </p:cNvPr>
          <p:cNvSpPr txBox="1"/>
          <p:nvPr/>
        </p:nvSpPr>
        <p:spPr>
          <a:xfrm>
            <a:off x="3741822" y="2966448"/>
            <a:ext cx="3276600" cy="1815882"/>
          </a:xfrm>
          <a:prstGeom prst="rect">
            <a:avLst/>
          </a:prstGeom>
          <a:noFill/>
        </p:spPr>
        <p:txBody>
          <a:bodyPr wrap="square" rtlCol="0">
            <a:spAutoFit/>
          </a:bodyPr>
          <a:lstStyle/>
          <a:p>
            <a:pPr algn="just"/>
            <a:r>
              <a:rPr lang="en-US" sz="2800" b="0" i="0" dirty="0">
                <a:effectLst/>
                <a:latin typeface="Times New Roman" panose="02020603050405020304" pitchFamily="18" charset="0"/>
              </a:rPr>
              <a:t>File Explorer</a:t>
            </a:r>
          </a:p>
          <a:p>
            <a:pPr algn="just"/>
            <a:endParaRPr lang="en-US" sz="2800" i="0" dirty="0">
              <a:effectLst/>
              <a:latin typeface="Times New Roman" panose="02020603050405020304" pitchFamily="18" charset="0"/>
            </a:endParaRPr>
          </a:p>
          <a:p>
            <a:br>
              <a:rPr lang="en-US" sz="2800" dirty="0"/>
            </a:br>
            <a:endParaRPr lang="en-US" sz="2800" dirty="0">
              <a:solidFill>
                <a:srgbClr val="002060"/>
              </a:solidFill>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28508E17-E04D-BD45-4BEA-F7F4886CC412}"/>
              </a:ext>
            </a:extLst>
          </p:cNvPr>
          <p:cNvSpPr txBox="1"/>
          <p:nvPr/>
        </p:nvSpPr>
        <p:spPr>
          <a:xfrm>
            <a:off x="3657600" y="3886200"/>
            <a:ext cx="3276600" cy="523220"/>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Internet Explorer</a:t>
            </a:r>
          </a:p>
        </p:txBody>
      </p:sp>
      <p:sp>
        <p:nvSpPr>
          <p:cNvPr id="22" name="TextBox 21">
            <a:extLst>
              <a:ext uri="{FF2B5EF4-FFF2-40B4-BE49-F238E27FC236}">
                <a16:creationId xmlns:a16="http://schemas.microsoft.com/office/drawing/2014/main" id="{FDB9D98F-4D07-2662-3AA1-D43CD1B31834}"/>
              </a:ext>
            </a:extLst>
          </p:cNvPr>
          <p:cNvSpPr txBox="1"/>
          <p:nvPr/>
        </p:nvSpPr>
        <p:spPr>
          <a:xfrm>
            <a:off x="3657600" y="4800600"/>
            <a:ext cx="3276600" cy="954107"/>
          </a:xfrm>
          <a:prstGeom prst="rect">
            <a:avLst/>
          </a:prstGeom>
          <a:noFill/>
        </p:spPr>
        <p:txBody>
          <a:bodyPr wrap="square" rtlCol="0">
            <a:spAutoFit/>
          </a:bodyPr>
          <a:lstStyle/>
          <a:p>
            <a:pPr algn="just"/>
            <a:r>
              <a:rPr lang="en-US" sz="2800" b="0" i="0" dirty="0">
                <a:effectLst/>
                <a:latin typeface="Times New Roman" panose="02020603050405020304" pitchFamily="18" charset="0"/>
              </a:rPr>
              <a:t> Microsoft Word</a:t>
            </a:r>
          </a:p>
          <a:p>
            <a:pPr algn="just"/>
            <a:endParaRPr lang="en-US" sz="2800" b="0" i="0" dirty="0">
              <a:effectLst/>
              <a:latin typeface="Times New Roman" panose="02020603050405020304" pitchFamily="18" charset="0"/>
            </a:endParaRPr>
          </a:p>
        </p:txBody>
      </p:sp>
      <p:sp>
        <p:nvSpPr>
          <p:cNvPr id="23" name="TextBox 22">
            <a:extLst>
              <a:ext uri="{FF2B5EF4-FFF2-40B4-BE49-F238E27FC236}">
                <a16:creationId xmlns:a16="http://schemas.microsoft.com/office/drawing/2014/main" id="{C25DA75E-32AB-EC45-4C19-55646D60B6FB}"/>
              </a:ext>
            </a:extLst>
          </p:cNvPr>
          <p:cNvSpPr txBox="1"/>
          <p:nvPr/>
        </p:nvSpPr>
        <p:spPr>
          <a:xfrm>
            <a:off x="3657600" y="5715000"/>
            <a:ext cx="3276600" cy="523220"/>
          </a:xfrm>
          <a:prstGeom prst="rect">
            <a:avLst/>
          </a:prstGeom>
          <a:noFill/>
        </p:spPr>
        <p:txBody>
          <a:bodyPr wrap="square" rtlCol="0">
            <a:spAutoFit/>
          </a:bodyPr>
          <a:lstStyle/>
          <a:p>
            <a:pPr algn="just"/>
            <a:r>
              <a:rPr lang="en-US" sz="2800" b="0" i="0" dirty="0">
                <a:effectLst/>
                <a:latin typeface="Times New Roman" panose="02020603050405020304" pitchFamily="18" charset="0"/>
              </a:rPr>
              <a:t>Microsoft Excel</a:t>
            </a:r>
          </a:p>
        </p:txBody>
      </p:sp>
      <p:pic>
        <p:nvPicPr>
          <p:cNvPr id="24" name="Picture 14" descr="kim phut">
            <a:extLst>
              <a:ext uri="{FF2B5EF4-FFF2-40B4-BE49-F238E27FC236}">
                <a16:creationId xmlns:a16="http://schemas.microsoft.com/office/drawing/2014/main" id="{97193854-9CE8-E609-BDE5-92550CEF8671}"/>
              </a:ext>
            </a:extLst>
          </p:cNvPr>
          <p:cNvPicPr>
            <a:picLocks noChangeAspect="1" noChangeArrowheads="1"/>
          </p:cNvPicPr>
          <p:nvPr/>
        </p:nvPicPr>
        <p:blipFill>
          <a:blip r:embed="rId7" cstate="print"/>
          <a:srcRect/>
          <a:stretch>
            <a:fillRect/>
          </a:stretch>
        </p:blipFill>
        <p:spPr bwMode="auto">
          <a:xfrm>
            <a:off x="8610600" y="388620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7D6E6035-477D-93CE-6540-3F71F2656960}"/>
              </a:ext>
            </a:extLst>
          </p:cNvPr>
          <p:cNvPicPr>
            <a:picLocks noChangeAspect="1" noChangeArrowheads="1"/>
          </p:cNvPicPr>
          <p:nvPr/>
        </p:nvPicPr>
        <p:blipFill>
          <a:blip r:embed="rId8" cstate="print"/>
          <a:srcRect/>
          <a:stretch>
            <a:fillRect/>
          </a:stretch>
        </p:blipFill>
        <p:spPr bwMode="auto">
          <a:xfrm>
            <a:off x="8305800" y="3429000"/>
            <a:ext cx="1752600" cy="1768573"/>
          </a:xfrm>
          <a:prstGeom prst="rect">
            <a:avLst/>
          </a:prstGeom>
          <a:noFill/>
        </p:spPr>
      </p:pic>
      <p:sp>
        <p:nvSpPr>
          <p:cNvPr id="26" name="Cloud 25">
            <a:extLst>
              <a:ext uri="{FF2B5EF4-FFF2-40B4-BE49-F238E27FC236}">
                <a16:creationId xmlns:a16="http://schemas.microsoft.com/office/drawing/2014/main" id="{F926F28B-9F7A-3EA8-8DE4-E9CB0BC0644F}"/>
              </a:ext>
            </a:extLst>
          </p:cNvPr>
          <p:cNvSpPr/>
          <p:nvPr/>
        </p:nvSpPr>
        <p:spPr>
          <a:xfrm>
            <a:off x="9448800" y="25908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7" name="Picture 26" descr="1.png">
            <a:extLst>
              <a:ext uri="{FF2B5EF4-FFF2-40B4-BE49-F238E27FC236}">
                <a16:creationId xmlns:a16="http://schemas.microsoft.com/office/drawing/2014/main" id="{FDD86B35-4493-FC9F-2D91-7D9196EE970E}"/>
              </a:ext>
            </a:extLst>
          </p:cNvPr>
          <p:cNvPicPr>
            <a:picLocks noChangeAspect="1"/>
          </p:cNvPicPr>
          <p:nvPr/>
        </p:nvPicPr>
        <p:blipFill>
          <a:blip r:embed="rId9" cstate="print"/>
          <a:stretch>
            <a:fillRect/>
          </a:stretch>
        </p:blipFill>
        <p:spPr>
          <a:xfrm>
            <a:off x="530083" y="13855"/>
            <a:ext cx="1028553" cy="1045142"/>
          </a:xfrm>
          <a:prstGeom prst="rect">
            <a:avLst/>
          </a:prstGeom>
        </p:spPr>
      </p:pic>
      <p:pic>
        <p:nvPicPr>
          <p:cNvPr id="28" name="Picture 27" descr="fd2eb0da63d7a14861647a759c721ae2.png">
            <a:hlinkClick r:id="rId10" action="ppaction://hlinksldjump"/>
            <a:extLst>
              <a:ext uri="{FF2B5EF4-FFF2-40B4-BE49-F238E27FC236}">
                <a16:creationId xmlns:a16="http://schemas.microsoft.com/office/drawing/2014/main" id="{5AD40034-390A-36D3-4B4B-BF0748293162}"/>
              </a:ext>
            </a:extLst>
          </p:cNvPr>
          <p:cNvPicPr>
            <a:picLocks noChangeAspect="1"/>
          </p:cNvPicPr>
          <p:nvPr/>
        </p:nvPicPr>
        <p:blipFill>
          <a:blip r:embed="rId11" cstate="print"/>
          <a:stretch>
            <a:fillRect/>
          </a:stretch>
        </p:blipFill>
        <p:spPr>
          <a:xfrm>
            <a:off x="9829800" y="5410201"/>
            <a:ext cx="1371600" cy="1142999"/>
          </a:xfrm>
          <a:prstGeom prst="rect">
            <a:avLst/>
          </a:prstGeom>
        </p:spPr>
      </p:pic>
      <p:sp>
        <p:nvSpPr>
          <p:cNvPr id="29" name="TextBox 28">
            <a:extLst>
              <a:ext uri="{FF2B5EF4-FFF2-40B4-BE49-F238E27FC236}">
                <a16:creationId xmlns:a16="http://schemas.microsoft.com/office/drawing/2014/main" id="{19DCFCF6-8D0E-2B7F-1699-84D2BF2B9812}"/>
              </a:ext>
            </a:extLst>
          </p:cNvPr>
          <p:cNvSpPr txBox="1"/>
          <p:nvPr/>
        </p:nvSpPr>
        <p:spPr>
          <a:xfrm>
            <a:off x="3976468" y="1961246"/>
            <a:ext cx="4783014" cy="369332"/>
          </a:xfrm>
          <a:prstGeom prst="rect">
            <a:avLst/>
          </a:prstGeom>
          <a:noFill/>
        </p:spPr>
        <p:txBody>
          <a:bodyPr wrap="square">
            <a:spAutoFit/>
          </a:bodyPr>
          <a:lstStyle/>
          <a:p>
            <a:endParaRPr lang="en-US" dirty="0"/>
          </a:p>
        </p:txBody>
      </p:sp>
      <p:sp>
        <p:nvSpPr>
          <p:cNvPr id="2" name="Slide Number Placeholder 1">
            <a:extLst>
              <a:ext uri="{FF2B5EF4-FFF2-40B4-BE49-F238E27FC236}">
                <a16:creationId xmlns:a16="http://schemas.microsoft.com/office/drawing/2014/main" id="{2D27E3CC-40D1-4B8A-FB1F-208B57EA08E2}"/>
              </a:ext>
            </a:extLst>
          </p:cNvPr>
          <p:cNvSpPr>
            <a:spLocks noGrp="1"/>
          </p:cNvSpPr>
          <p:nvPr>
            <p:ph type="sldNum" sz="quarter" idx="12"/>
          </p:nvPr>
        </p:nvSpPr>
        <p:spPr/>
        <p:txBody>
          <a:bodyPr/>
          <a:lstStyle/>
          <a:p>
            <a:fld id="{09A1CC4D-920D-429B-9303-79306863B94D}" type="slidenum">
              <a:rPr lang="en-US" smtClean="0"/>
              <a:t>4</a:t>
            </a:fld>
            <a:endParaRPr lang="en-US"/>
          </a:p>
        </p:txBody>
      </p:sp>
    </p:spTree>
    <p:extLst>
      <p:ext uri="{BB962C8B-B14F-4D97-AF65-F5344CB8AC3E}">
        <p14:creationId xmlns:p14="http://schemas.microsoft.com/office/powerpoint/2010/main" val="2909371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4"/>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4"/>
                                        </p:tgtEl>
                                        <p:attrNameLst>
                                          <p:attrName>fillcolor</p:attrName>
                                        </p:attrNameLst>
                                      </p:cBhvr>
                                      <p:to>
                                        <a:schemeClr val="accent2"/>
                                      </p:to>
                                    </p:animClr>
                                    <p:set>
                                      <p:cBhvr>
                                        <p:cTn id="22" dur="2000" fill="hold"/>
                                        <p:tgtEl>
                                          <p:spTgt spid="14"/>
                                        </p:tgtEl>
                                        <p:attrNameLst>
                                          <p:attrName>fill.type</p:attrName>
                                        </p:attrNameLst>
                                      </p:cBhvr>
                                      <p:to>
                                        <p:strVal val="solid"/>
                                      </p:to>
                                    </p:set>
                                    <p:set>
                                      <p:cBhvr>
                                        <p:cTn id="23" dur="2000" fill="hold"/>
                                        <p:tgtEl>
                                          <p:spTgt spid="14"/>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9"/>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5"/>
                                        </p:tgtEl>
                                        <p:attrNameLst>
                                          <p:attrName>fillcolor</p:attrName>
                                        </p:attrNameLst>
                                      </p:cBhvr>
                                      <p:to>
                                        <a:schemeClr val="accent2"/>
                                      </p:to>
                                    </p:animClr>
                                    <p:set>
                                      <p:cBhvr>
                                        <p:cTn id="36" dur="2000" fill="hold"/>
                                        <p:tgtEl>
                                          <p:spTgt spid="15"/>
                                        </p:tgtEl>
                                        <p:attrNameLst>
                                          <p:attrName>fill.type</p:attrName>
                                        </p:attrNameLst>
                                      </p:cBhvr>
                                      <p:to>
                                        <p:strVal val="solid"/>
                                      </p:to>
                                    </p:set>
                                    <p:set>
                                      <p:cBhvr>
                                        <p:cTn id="37" dur="2000" fill="hold"/>
                                        <p:tgtEl>
                                          <p:spTgt spid="15"/>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Administrator\Desktop\hinhanh\anh slide\Xanh lá\35790723-green-clovers-vector-corner-frame-ele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0"/>
            <a:ext cx="12192000" cy="68545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90600" y="2413705"/>
            <a:ext cx="11455401" cy="2062103"/>
          </a:xfrm>
          <a:prstGeom prst="rect">
            <a:avLst/>
          </a:prstGeom>
          <a:noFill/>
        </p:spPr>
        <p:txBody>
          <a:bodyPr wrap="square" rtlCol="0">
            <a:spAutoFit/>
          </a:bodyPr>
          <a:lstStyle/>
          <a:p>
            <a:pPr algn="ctr">
              <a:lnSpc>
                <a:spcPct val="80000"/>
              </a:lnSpc>
            </a:pPr>
            <a:r>
              <a:rPr lang="en-US" sz="4000" b="1" dirty="0">
                <a:solidFill>
                  <a:srgbClr val="FF0000"/>
                </a:solidFill>
                <a:latin typeface="Times New Roman" panose="02020603050405020304" pitchFamily="18" charset="0"/>
                <a:cs typeface="Times New Roman" panose="02020603050405020304" pitchFamily="18" charset="0"/>
              </a:rPr>
              <a:t>CHỦ ĐỀ A </a:t>
            </a:r>
          </a:p>
          <a:p>
            <a:pPr algn="ctr">
              <a:lnSpc>
                <a:spcPct val="80000"/>
              </a:lnSpc>
            </a:pPr>
            <a:endParaRPr lang="en-US" sz="4000" b="1" dirty="0">
              <a:solidFill>
                <a:srgbClr val="FF0000"/>
              </a:solidFill>
              <a:latin typeface="Times New Roman" panose="02020603050405020304" pitchFamily="18" charset="0"/>
              <a:cs typeface="Times New Roman" panose="02020603050405020304" pitchFamily="18" charset="0"/>
            </a:endParaRPr>
          </a:p>
          <a:p>
            <a:pPr algn="ctr">
              <a:lnSpc>
                <a:spcPct val="80000"/>
              </a:lnSpc>
            </a:pPr>
            <a:r>
              <a:rPr lang="en-US" sz="4000" b="1" dirty="0">
                <a:solidFill>
                  <a:srgbClr val="FF0000"/>
                </a:solidFill>
                <a:latin typeface="Times New Roman" panose="02020603050405020304" pitchFamily="18" charset="0"/>
                <a:cs typeface="Times New Roman" panose="02020603050405020304" pitchFamily="18" charset="0"/>
              </a:rPr>
              <a:t> BÀI 5 THỰC HÀNH</a:t>
            </a:r>
          </a:p>
          <a:p>
            <a:pPr algn="ctr">
              <a:lnSpc>
                <a:spcPct val="80000"/>
              </a:lnSpc>
            </a:pPr>
            <a:r>
              <a:rPr lang="en-US" sz="4000" b="1" dirty="0">
                <a:solidFill>
                  <a:srgbClr val="FF0000"/>
                </a:solidFill>
                <a:latin typeface="Times New Roman" panose="02020603050405020304" pitchFamily="18" charset="0"/>
                <a:cs typeface="Times New Roman" panose="02020603050405020304" pitchFamily="18" charset="0"/>
              </a:rPr>
              <a:t> KHÁM PHÁ TRÌNH QUẢN LÍ HỆ THỐNG TỆP</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048000" y="6073416"/>
            <a:ext cx="6556210" cy="640012"/>
          </a:xfrm>
          <a:prstGeom prst="roundRect">
            <a:avLst/>
          </a:prstGeom>
          <a:solidFill>
            <a:srgbClr val="92D050"/>
          </a:solidFill>
          <a:ln w="63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a:solidFill>
                  <a:schemeClr val="tx1"/>
                </a:solidFill>
              </a:rPr>
              <a:t>GV:</a:t>
            </a:r>
          </a:p>
        </p:txBody>
      </p:sp>
      <p:pic>
        <p:nvPicPr>
          <p:cNvPr id="6" name="图片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58400" y="766466"/>
            <a:ext cx="2006601" cy="1828800"/>
          </a:xfrm>
          <a:prstGeom prst="rect">
            <a:avLst/>
          </a:prstGeom>
          <a:noFill/>
          <a:ln w="9525">
            <a:noFill/>
          </a:ln>
        </p:spPr>
      </p:pic>
      <p:sp>
        <p:nvSpPr>
          <p:cNvPr id="3" name="Slide Number Placeholder 2">
            <a:extLst>
              <a:ext uri="{FF2B5EF4-FFF2-40B4-BE49-F238E27FC236}">
                <a16:creationId xmlns:a16="http://schemas.microsoft.com/office/drawing/2014/main" id="{D42737D5-748A-935E-A6AD-5A6E0B09AA12}"/>
              </a:ext>
            </a:extLst>
          </p:cNvPr>
          <p:cNvSpPr>
            <a:spLocks noGrp="1"/>
          </p:cNvSpPr>
          <p:nvPr>
            <p:ph type="sldNum" sz="quarter" idx="12"/>
          </p:nvPr>
        </p:nvSpPr>
        <p:spPr/>
        <p:txBody>
          <a:bodyPr/>
          <a:lstStyle/>
          <a:p>
            <a:fld id="{09A1CC4D-920D-429B-9303-79306863B94D}" type="slidenum">
              <a:rPr lang="en-US" smtClean="0"/>
              <a:t>5</a:t>
            </a:fld>
            <a:endParaRPr lang="en-US"/>
          </a:p>
        </p:txBody>
      </p:sp>
    </p:spTree>
    <p:extLst>
      <p:ext uri="{BB962C8B-B14F-4D97-AF65-F5344CB8AC3E}">
        <p14:creationId xmlns:p14="http://schemas.microsoft.com/office/powerpoint/2010/main" val="4208172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TextBox 12">
            <a:extLst>
              <a:ext uri="{FF2B5EF4-FFF2-40B4-BE49-F238E27FC236}">
                <a16:creationId xmlns:a16="http://schemas.microsoft.com/office/drawing/2014/main" id="{42358797-718A-D058-5BE6-476D6355F69E}"/>
              </a:ext>
            </a:extLst>
          </p:cNvPr>
          <p:cNvSpPr>
            <a:spLocks noChangeArrowheads="1"/>
          </p:cNvSpPr>
          <p:nvPr/>
        </p:nvSpPr>
        <p:spPr bwMode="auto">
          <a:xfrm>
            <a:off x="3782867" y="43094"/>
            <a:ext cx="4626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rPr>
              <a:t>MỤC TIÊU BÀI HỌC</a:t>
            </a:r>
            <a:endParaRPr lang="zh-CN"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sp>
        <p:nvSpPr>
          <p:cNvPr id="12" name="Google Shape;237;p20">
            <a:extLst>
              <a:ext uri="{FF2B5EF4-FFF2-40B4-BE49-F238E27FC236}">
                <a16:creationId xmlns:a16="http://schemas.microsoft.com/office/drawing/2014/main" id="{C2EF894F-748E-0BCA-8724-EFB773C2B94F}"/>
              </a:ext>
            </a:extLst>
          </p:cNvPr>
          <p:cNvSpPr txBox="1">
            <a:spLocks/>
          </p:cNvSpPr>
          <p:nvPr/>
        </p:nvSpPr>
        <p:spPr>
          <a:xfrm>
            <a:off x="152400" y="689425"/>
            <a:ext cx="12221308" cy="6244775"/>
          </a:xfrm>
          <a:prstGeom prst="rect">
            <a:avLst/>
          </a:prstGeom>
        </p:spPr>
        <p:txBody>
          <a:bodyPr spcFirstLastPara="1" vert="horz" wrap="square" lIns="91425" tIns="91425" rIns="91425" bIns="91425"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dk1"/>
              </a:buClr>
              <a:buSzPts val="1100"/>
              <a:buFont typeface="Arial" pitchFamily="34" charset="0"/>
              <a:buNone/>
            </a:pPr>
            <a:r>
              <a:rPr lang="vi-VN" sz="2800" b="1" dirty="0">
                <a:latin typeface="+mj-lt"/>
              </a:rPr>
              <a:t>-</a:t>
            </a:r>
            <a:r>
              <a:rPr lang="vi-VN" sz="2800" dirty="0">
                <a:latin typeface="+mj-lt"/>
              </a:rPr>
              <a:t> </a:t>
            </a:r>
            <a:r>
              <a:rPr lang="vi-VN" sz="2800" b="1" u="sng" dirty="0">
                <a:latin typeface="+mj-lt"/>
              </a:rPr>
              <a:t>Kiến thức:</a:t>
            </a:r>
          </a:p>
          <a:p>
            <a:pPr marL="231775" lvl="2" indent="0" algn="just">
              <a:lnSpc>
                <a:spcPct val="150000"/>
              </a:lnSpc>
              <a:spcBef>
                <a:spcPts val="0"/>
              </a:spcBef>
              <a:buClr>
                <a:schemeClr val="dk1"/>
              </a:buClr>
              <a:buNone/>
            </a:pPr>
            <a:r>
              <a:rPr lang="vi-VN" sz="2800" dirty="0">
                <a:latin typeface="+mj-lt"/>
              </a:rPr>
              <a:t>- Biết được trình quản lí hệ thống tệp là gì và những chức năng chính của nó</a:t>
            </a:r>
          </a:p>
          <a:p>
            <a:pPr marL="231775" lvl="2" indent="0" algn="just">
              <a:lnSpc>
                <a:spcPct val="150000"/>
              </a:lnSpc>
              <a:spcBef>
                <a:spcPts val="0"/>
              </a:spcBef>
              <a:buClr>
                <a:schemeClr val="dk1"/>
              </a:buClr>
              <a:buNone/>
            </a:pPr>
            <a:r>
              <a:rPr lang="vi-VN" sz="2800" dirty="0">
                <a:latin typeface="+mj-lt"/>
              </a:rPr>
              <a:t>- Hiểu được ý nghĩa quan trọng của phần mở rộng trong tên tệp</a:t>
            </a:r>
          </a:p>
          <a:p>
            <a:pPr marL="231775" lvl="2" indent="0" algn="just">
              <a:lnSpc>
                <a:spcPct val="150000"/>
              </a:lnSpc>
              <a:spcBef>
                <a:spcPts val="0"/>
              </a:spcBef>
              <a:buClr>
                <a:schemeClr val="dk1"/>
              </a:buClr>
              <a:buNone/>
            </a:pPr>
            <a:r>
              <a:rPr lang="vi-VN" sz="2800" dirty="0">
                <a:latin typeface="+mj-lt"/>
              </a:rPr>
              <a:t>- Biết được tệp chương trình cũng là dữ liệu, được lưu trữ trong máy tính như mọi tệp khác.</a:t>
            </a:r>
          </a:p>
          <a:p>
            <a:pPr marL="0" lvl="2" indent="0">
              <a:spcBef>
                <a:spcPts val="0"/>
              </a:spcBef>
              <a:buClr>
                <a:schemeClr val="dk1"/>
              </a:buClr>
              <a:buSzPts val="1100"/>
              <a:buFont typeface="Arial" pitchFamily="34" charset="0"/>
              <a:buNone/>
            </a:pPr>
            <a:r>
              <a:rPr lang="vi-VN" sz="2800" b="1" dirty="0">
                <a:latin typeface="+mj-lt"/>
              </a:rPr>
              <a:t>- </a:t>
            </a:r>
            <a:r>
              <a:rPr lang="vi-VN" sz="2800" b="1" u="sng" dirty="0">
                <a:latin typeface="+mj-lt"/>
              </a:rPr>
              <a:t>Kỹ năng:</a:t>
            </a:r>
          </a:p>
          <a:p>
            <a:pPr marL="231775" lvl="2" indent="0" algn="just">
              <a:lnSpc>
                <a:spcPct val="150000"/>
              </a:lnSpc>
              <a:spcBef>
                <a:spcPts val="0"/>
              </a:spcBef>
              <a:buClr>
                <a:schemeClr val="dk1"/>
              </a:buClr>
              <a:buNone/>
            </a:pPr>
            <a:r>
              <a:rPr lang="en-US" sz="2800" dirty="0">
                <a:latin typeface="+mj-lt"/>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file,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file .pdf, .</a:t>
            </a:r>
            <a:r>
              <a:rPr lang="en-US" sz="2800" dirty="0" err="1">
                <a:latin typeface="Times New Roman" panose="02020603050405020304" pitchFamily="18" charset="0"/>
                <a:cs typeface="Times New Roman" panose="02020603050405020304" pitchFamily="18" charset="0"/>
              </a:rPr>
              <a:t>rar</a:t>
            </a:r>
            <a:r>
              <a:rPr lang="en-US" sz="2800" dirty="0">
                <a:latin typeface="Times New Roman" panose="02020603050405020304" pitchFamily="18" charset="0"/>
                <a:cs typeface="Times New Roman" panose="02020603050405020304" pitchFamily="18" charset="0"/>
              </a:rPr>
              <a:t>, .zip…….. </a:t>
            </a:r>
            <a:endParaRPr lang="vi-VN" sz="2800" dirty="0">
              <a:latin typeface="Times New Roman" panose="02020603050405020304" pitchFamily="18" charset="0"/>
              <a:cs typeface="Times New Roman" panose="02020603050405020304" pitchFamily="18" charset="0"/>
            </a:endParaRPr>
          </a:p>
          <a:p>
            <a:pPr marL="231775" lvl="2" indent="0" algn="just">
              <a:lnSpc>
                <a:spcPct val="150000"/>
              </a:lnSpc>
              <a:spcBef>
                <a:spcPts val="0"/>
              </a:spcBef>
              <a:buClr>
                <a:schemeClr val="dk1"/>
              </a:buClr>
              <a:buNone/>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y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xêp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tệp</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thư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a:t>
            </a:r>
          </a:p>
          <a:p>
            <a:pPr marL="231775" lvl="2" indent="0" algn="just">
              <a:lnSpc>
                <a:spcPct val="150000"/>
              </a:lnSpc>
              <a:spcBef>
                <a:spcPts val="0"/>
              </a:spcBef>
              <a:buClr>
                <a:schemeClr val="dk1"/>
              </a:buClr>
              <a:buNone/>
            </a:pPr>
            <a:r>
              <a:rPr lang="en-US" sz="2800" dirty="0">
                <a:latin typeface="Times New Roman" panose="02020603050405020304" pitchFamily="18" charset="0"/>
                <a:cs typeface="Times New Roman" panose="02020603050405020304" pitchFamily="18" charset="0"/>
              </a:rPr>
              <a:t>	</a:t>
            </a:r>
          </a:p>
          <a:p>
            <a:pPr marL="231775" lvl="2" indent="0" algn="just">
              <a:lnSpc>
                <a:spcPct val="150000"/>
              </a:lnSpc>
              <a:spcBef>
                <a:spcPts val="0"/>
              </a:spcBef>
              <a:buClr>
                <a:schemeClr val="dk1"/>
              </a:buClr>
              <a:buNone/>
            </a:pPr>
            <a:r>
              <a:rPr lang="en-US" altLang="zh-CN" sz="2800" dirty="0">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rPr>
              <a:t>	</a:t>
            </a:r>
            <a:endParaRPr lang="vi-VN" sz="2800" dirty="0">
              <a:latin typeface="+mj-lt"/>
            </a:endParaRPr>
          </a:p>
          <a:p>
            <a:pPr marL="0" lvl="2" indent="0">
              <a:spcBef>
                <a:spcPts val="0"/>
              </a:spcBef>
              <a:buClr>
                <a:schemeClr val="dk1"/>
              </a:buClr>
              <a:buSzPts val="1100"/>
              <a:buFont typeface="Arial" pitchFamily="34" charset="0"/>
              <a:buNone/>
            </a:pPr>
            <a:endParaRPr lang="vi-VN" sz="2800" dirty="0">
              <a:latin typeface="+mj-lt"/>
            </a:endParaRPr>
          </a:p>
          <a:p>
            <a:pPr marL="914330">
              <a:buClr>
                <a:schemeClr val="dk1"/>
              </a:buClr>
              <a:buFont typeface="Open Sans Light"/>
              <a:buChar char="●"/>
            </a:pPr>
            <a:endParaRPr lang="vi-VN" sz="2800" dirty="0">
              <a:latin typeface="+mj-lt"/>
            </a:endParaRPr>
          </a:p>
        </p:txBody>
      </p:sp>
      <p:pic>
        <p:nvPicPr>
          <p:cNvPr id="14" name="图片 20">
            <a:extLst>
              <a:ext uri="{FF2B5EF4-FFF2-40B4-BE49-F238E27FC236}">
                <a16:creationId xmlns:a16="http://schemas.microsoft.com/office/drawing/2014/main" id="{393F54B5-0B28-CCBA-4B9B-224476D0CF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46271" y="-12895"/>
            <a:ext cx="1332834" cy="1214734"/>
          </a:xfrm>
          <a:prstGeom prst="rect">
            <a:avLst/>
          </a:prstGeom>
          <a:noFill/>
          <a:ln w="9525">
            <a:noFill/>
          </a:ln>
        </p:spPr>
      </p:pic>
      <p:pic>
        <p:nvPicPr>
          <p:cNvPr id="15" name="图片 20">
            <a:extLst>
              <a:ext uri="{FF2B5EF4-FFF2-40B4-BE49-F238E27FC236}">
                <a16:creationId xmlns:a16="http://schemas.microsoft.com/office/drawing/2014/main" id="{DB9492BD-65BC-CBB9-93B3-FBE5661E8E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52496"/>
            <a:ext cx="1186870" cy="1081704"/>
          </a:xfrm>
          <a:prstGeom prst="rect">
            <a:avLst/>
          </a:prstGeom>
          <a:noFill/>
          <a:ln w="9525">
            <a:noFill/>
          </a:ln>
        </p:spPr>
      </p:pic>
      <p:sp>
        <p:nvSpPr>
          <p:cNvPr id="2" name="Slide Number Placeholder 1">
            <a:extLst>
              <a:ext uri="{FF2B5EF4-FFF2-40B4-BE49-F238E27FC236}">
                <a16:creationId xmlns:a16="http://schemas.microsoft.com/office/drawing/2014/main" id="{59ED8BE6-3A83-37BE-34AF-BD8F86456F03}"/>
              </a:ext>
            </a:extLst>
          </p:cNvPr>
          <p:cNvSpPr>
            <a:spLocks noGrp="1"/>
          </p:cNvSpPr>
          <p:nvPr>
            <p:ph type="sldNum" sz="quarter" idx="12"/>
          </p:nvPr>
        </p:nvSpPr>
        <p:spPr/>
        <p:txBody>
          <a:bodyPr/>
          <a:lstStyle/>
          <a:p>
            <a:fld id="{09A1CC4D-920D-429B-9303-79306863B94D}" type="slidenum">
              <a:rPr lang="en-US" smtClean="0"/>
              <a:t>6</a:t>
            </a:fld>
            <a:endParaRPr lang="en-US"/>
          </a:p>
        </p:txBody>
      </p:sp>
    </p:spTree>
    <p:extLst>
      <p:ext uri="{BB962C8B-B14F-4D97-AF65-F5344CB8AC3E}">
        <p14:creationId xmlns:p14="http://schemas.microsoft.com/office/powerpoint/2010/main" val="183456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mph" presetSubtype="2" repeatCount="indefinite" fill="hold" nodeType="clickEffect">
                                  <p:stCondLst>
                                    <p:cond delay="0"/>
                                  </p:stCondLst>
                                  <p:endCondLst>
                                    <p:cond evt="onNext" delay="0">
                                      <p:tgtEl>
                                        <p:sldTgt/>
                                      </p:tgtEl>
                                    </p:cond>
                                  </p:endCondLst>
                                  <p:childTnLst>
                                    <p:animClr clrSpc="rgb" dir="cw">
                                      <p:cBhvr override="childStyle">
                                        <p:cTn id="13" dur="2000" fill="hold"/>
                                        <p:tgtEl>
                                          <p:spTgt spid="12">
                                            <p:txEl>
                                              <p:pRg st="0" end="0"/>
                                            </p:txEl>
                                          </p:spTgt>
                                        </p:tgtEl>
                                        <p:attrNameLst>
                                          <p:attrName>style.color</p:attrName>
                                        </p:attrNameLst>
                                      </p:cBhvr>
                                      <p:to>
                                        <a:srgbClr val="00B050"/>
                                      </p:to>
                                    </p:animClr>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20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9" dur="20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 calcmode="lin" valueType="num">
                                      <p:cBhvr additive="base">
                                        <p:cTn id="24" dur="20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25" dur="20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 calcmode="lin" valueType="num">
                                      <p:cBhvr additive="base">
                                        <p:cTn id="30" dur="20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31" dur="20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 calcmode="lin" valueType="num">
                                      <p:cBhvr additive="base">
                                        <p:cTn id="36" dur="20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37" dur="20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fade">
                                      <p:cBhvr>
                                        <p:cTn id="42" dur="1000"/>
                                        <p:tgtEl>
                                          <p:spTgt spid="12">
                                            <p:txEl>
                                              <p:pRg st="5" end="5"/>
                                            </p:txEl>
                                          </p:spTgt>
                                        </p:tgtEl>
                                      </p:cBhvr>
                                    </p:animEffect>
                                    <p:anim calcmode="lin" valueType="num">
                                      <p:cBhvr>
                                        <p:cTn id="43"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nodeType="afterEffect">
                                  <p:stCondLst>
                                    <p:cond delay="0"/>
                                  </p:stCondLst>
                                  <p:childTnLst>
                                    <p:set>
                                      <p:cBhvr>
                                        <p:cTn id="47" dur="1" fill="hold">
                                          <p:stCondLst>
                                            <p:cond delay="0"/>
                                          </p:stCondLst>
                                        </p:cTn>
                                        <p:tgtEl>
                                          <p:spTgt spid="12">
                                            <p:txEl>
                                              <p:pRg st="6" end="6"/>
                                            </p:txEl>
                                          </p:spTgt>
                                        </p:tgtEl>
                                        <p:attrNameLst>
                                          <p:attrName>style.visibility</p:attrName>
                                        </p:attrNameLst>
                                      </p:cBhvr>
                                      <p:to>
                                        <p:strVal val="visible"/>
                                      </p:to>
                                    </p:set>
                                    <p:animEffect transition="in" filter="fade">
                                      <p:cBhvr>
                                        <p:cTn id="48" dur="1000"/>
                                        <p:tgtEl>
                                          <p:spTgt spid="12">
                                            <p:txEl>
                                              <p:pRg st="6" end="6"/>
                                            </p:txEl>
                                          </p:spTgt>
                                        </p:tgtEl>
                                      </p:cBhvr>
                                    </p:animEffect>
                                    <p:anim calcmode="lin" valueType="num">
                                      <p:cBhvr>
                                        <p:cTn id="49"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2" presetClass="entr" presetSubtype="0" fill="hold" nodeType="afterEffect">
                                  <p:stCondLst>
                                    <p:cond delay="0"/>
                                  </p:stCondLst>
                                  <p:childTnLst>
                                    <p:set>
                                      <p:cBhvr>
                                        <p:cTn id="53" dur="1" fill="hold">
                                          <p:stCondLst>
                                            <p:cond delay="0"/>
                                          </p:stCondLst>
                                        </p:cTn>
                                        <p:tgtEl>
                                          <p:spTgt spid="12">
                                            <p:txEl>
                                              <p:pRg st="7" end="7"/>
                                            </p:txEl>
                                          </p:spTgt>
                                        </p:tgtEl>
                                        <p:attrNameLst>
                                          <p:attrName>style.visibility</p:attrName>
                                        </p:attrNameLst>
                                      </p:cBhvr>
                                      <p:to>
                                        <p:strVal val="visible"/>
                                      </p:to>
                                    </p:set>
                                    <p:animEffect transition="in" filter="fade">
                                      <p:cBhvr>
                                        <p:cTn id="54" dur="1000"/>
                                        <p:tgtEl>
                                          <p:spTgt spid="12">
                                            <p:txEl>
                                              <p:pRg st="7" end="7"/>
                                            </p:txEl>
                                          </p:spTgt>
                                        </p:tgtEl>
                                      </p:cBhvr>
                                    </p:animEffect>
                                    <p:anim calcmode="lin" valueType="num">
                                      <p:cBhvr>
                                        <p:cTn id="55"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par>
                          <p:cTn id="57" fill="hold">
                            <p:stCondLst>
                              <p:cond delay="3000"/>
                            </p:stCondLst>
                            <p:childTnLst>
                              <p:par>
                                <p:cTn id="58" presetID="42" presetClass="entr" presetSubtype="0" fill="hold" nodeType="afterEffect">
                                  <p:stCondLst>
                                    <p:cond delay="0"/>
                                  </p:stCondLst>
                                  <p:childTnLst>
                                    <p:set>
                                      <p:cBhvr>
                                        <p:cTn id="59" dur="1" fill="hold">
                                          <p:stCondLst>
                                            <p:cond delay="0"/>
                                          </p:stCondLst>
                                        </p:cTn>
                                        <p:tgtEl>
                                          <p:spTgt spid="12">
                                            <p:txEl>
                                              <p:pRg st="8" end="8"/>
                                            </p:txEl>
                                          </p:spTgt>
                                        </p:tgtEl>
                                        <p:attrNameLst>
                                          <p:attrName>style.visibility</p:attrName>
                                        </p:attrNameLst>
                                      </p:cBhvr>
                                      <p:to>
                                        <p:strVal val="visible"/>
                                      </p:to>
                                    </p:set>
                                    <p:animEffect transition="in" filter="fade">
                                      <p:cBhvr>
                                        <p:cTn id="60" dur="1000"/>
                                        <p:tgtEl>
                                          <p:spTgt spid="12">
                                            <p:txEl>
                                              <p:pRg st="8" end="8"/>
                                            </p:txEl>
                                          </p:spTgt>
                                        </p:tgtEl>
                                      </p:cBhvr>
                                    </p:animEffect>
                                    <p:anim calcmode="lin" valueType="num">
                                      <p:cBhvr>
                                        <p:cTn id="61"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62" dur="10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3">
            <a:extLst>
              <a:ext uri="{FF2B5EF4-FFF2-40B4-BE49-F238E27FC236}">
                <a16:creationId xmlns:a16="http://schemas.microsoft.com/office/drawing/2014/main" id="{EFF3085C-0B50-DA1E-C9A1-5132F6716C89}"/>
              </a:ext>
            </a:extLst>
          </p:cNvPr>
          <p:cNvSpPr>
            <a:spLocks noChangeArrowheads="1"/>
          </p:cNvSpPr>
          <p:nvPr/>
        </p:nvSpPr>
        <p:spPr bwMode="auto">
          <a:xfrm>
            <a:off x="3359135" y="2589928"/>
            <a:ext cx="7225735" cy="461665"/>
          </a:xfrm>
          <a:prstGeom prst="rect">
            <a:avLst/>
          </a:prstGeom>
          <a:solidFill>
            <a:srgbClr val="FF0000"/>
          </a:solidFill>
          <a:ln>
            <a:noFill/>
          </a:ln>
        </p:spPr>
        <p:txBody>
          <a:bodyPr wrap="square">
            <a:spAutoFit/>
          </a:bodyPr>
          <a:lstStyle/>
          <a:p>
            <a:pPr defTabSz="963930"/>
            <a:r>
              <a:rPr lang="fr-FR" altLang="zh-CN"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     </a:t>
            </a:r>
            <a:r>
              <a:rPr lang="fr-FR" altLang="zh-CN"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Cửa</a:t>
            </a:r>
            <a:r>
              <a:rPr lang="fr-FR" altLang="zh-CN"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 </a:t>
            </a:r>
            <a:r>
              <a:rPr lang="fr-FR" altLang="zh-CN"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Sổ</a:t>
            </a:r>
            <a:r>
              <a:rPr lang="fr-FR" altLang="zh-CN"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 File Explorer </a:t>
            </a:r>
            <a:endParaRPr lang="zh-CN" alt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endParaRPr>
          </a:p>
        </p:txBody>
      </p:sp>
      <p:sp>
        <p:nvSpPr>
          <p:cNvPr id="16" name="五边形 2">
            <a:extLst>
              <a:ext uri="{FF2B5EF4-FFF2-40B4-BE49-F238E27FC236}">
                <a16:creationId xmlns:a16="http://schemas.microsoft.com/office/drawing/2014/main" id="{FBB15CF8-23CF-5FEE-D2D0-1A58F21F6393}"/>
              </a:ext>
            </a:extLst>
          </p:cNvPr>
          <p:cNvSpPr>
            <a:spLocks noChangeArrowheads="1"/>
          </p:cNvSpPr>
          <p:nvPr/>
        </p:nvSpPr>
        <p:spPr bwMode="auto">
          <a:xfrm>
            <a:off x="2722625" y="2576601"/>
            <a:ext cx="863494" cy="461906"/>
          </a:xfrm>
          <a:prstGeom prst="homePlate">
            <a:avLst>
              <a:gd name="adj" fmla="val 46735"/>
            </a:avLst>
          </a:prstGeom>
          <a:solidFill>
            <a:srgbClr val="FF0000"/>
          </a:solidFill>
          <a:ln>
            <a:solidFill>
              <a:schemeClr val="bg1"/>
            </a:solidFill>
          </a:ln>
        </p:spPr>
        <p:txBody>
          <a:bodyPr anchor="ctr"/>
          <a:lstStyle/>
          <a:p>
            <a:pPr algn="ctr"/>
            <a:endParaRPr lang="zh-CN" altLang="zh-CN" sz="3500" dirty="0">
              <a:solidFill>
                <a:srgbClr val="FFFFFF"/>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7" name="TextBox 5">
            <a:extLst>
              <a:ext uri="{FF2B5EF4-FFF2-40B4-BE49-F238E27FC236}">
                <a16:creationId xmlns:a16="http://schemas.microsoft.com/office/drawing/2014/main" id="{61E744D7-8B08-3114-1E25-3FA3F3E2F149}"/>
              </a:ext>
            </a:extLst>
          </p:cNvPr>
          <p:cNvSpPr>
            <a:spLocks noChangeArrowheads="1"/>
          </p:cNvSpPr>
          <p:nvPr/>
        </p:nvSpPr>
        <p:spPr bwMode="auto">
          <a:xfrm>
            <a:off x="2848355" y="2508366"/>
            <a:ext cx="34176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500" b="1" dirty="0">
                <a:solidFill>
                  <a:schemeClr val="bg1"/>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cs typeface="Arial Unicode MS" panose="020B0604020202020204" charset="-122"/>
                <a:sym typeface="Arial" panose="020B0604020202020204" pitchFamily="34" charset="0"/>
              </a:rPr>
              <a:t>1</a:t>
            </a:r>
            <a:endParaRPr lang="en-US" altLang="en-US" sz="3500" b="1" dirty="0">
              <a:solidFill>
                <a:schemeClr val="bg1"/>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cs typeface="Arial Unicode MS" panose="020B0604020202020204" charset="-122"/>
              <a:sym typeface="Arial" panose="020B0604020202020204" pitchFamily="34" charset="0"/>
            </a:endParaRPr>
          </a:p>
        </p:txBody>
      </p:sp>
      <p:sp>
        <p:nvSpPr>
          <p:cNvPr id="18" name="TextBox 12">
            <a:extLst>
              <a:ext uri="{FF2B5EF4-FFF2-40B4-BE49-F238E27FC236}">
                <a16:creationId xmlns:a16="http://schemas.microsoft.com/office/drawing/2014/main" id="{25CC33AF-2D25-6ECB-1B94-C6D5B12DD4CB}"/>
              </a:ext>
            </a:extLst>
          </p:cNvPr>
          <p:cNvSpPr>
            <a:spLocks noChangeArrowheads="1"/>
          </p:cNvSpPr>
          <p:nvPr/>
        </p:nvSpPr>
        <p:spPr bwMode="auto">
          <a:xfrm>
            <a:off x="4343400" y="1101148"/>
            <a:ext cx="46346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rPr>
              <a:t>NỘI DUNG BÀI HỌC</a:t>
            </a:r>
            <a:endParaRPr lang="zh-CN"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sp>
        <p:nvSpPr>
          <p:cNvPr id="19" name="TextBox 13">
            <a:extLst>
              <a:ext uri="{FF2B5EF4-FFF2-40B4-BE49-F238E27FC236}">
                <a16:creationId xmlns:a16="http://schemas.microsoft.com/office/drawing/2014/main" id="{8F69E285-6263-DCC4-AA5E-05E6507380ED}"/>
              </a:ext>
            </a:extLst>
          </p:cNvPr>
          <p:cNvSpPr>
            <a:spLocks noChangeArrowheads="1"/>
          </p:cNvSpPr>
          <p:nvPr/>
        </p:nvSpPr>
        <p:spPr bwMode="auto">
          <a:xfrm>
            <a:off x="3359136" y="3395146"/>
            <a:ext cx="7225734" cy="461665"/>
          </a:xfrm>
          <a:prstGeom prst="rect">
            <a:avLst/>
          </a:prstGeom>
          <a:solidFill>
            <a:srgbClr val="FFC000"/>
          </a:solidFill>
          <a:ln>
            <a:noFill/>
          </a:ln>
        </p:spPr>
        <p:txBody>
          <a:bodyPr wrap="square">
            <a:spAutoFit/>
          </a:bodyPr>
          <a:lstStyle/>
          <a:p>
            <a:pPr defTabSz="963930"/>
            <a:r>
              <a:rPr lang="en-US" altLang="zh-CN"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      </a:t>
            </a:r>
            <a:r>
              <a:rPr lang="en-US" altLang="zh-CN"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Tìm</a:t>
            </a:r>
            <a:r>
              <a:rPr lang="en-US" altLang="zh-CN"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 </a:t>
            </a:r>
            <a:r>
              <a:rPr lang="en-US" altLang="zh-CN"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hiểu</a:t>
            </a:r>
            <a:r>
              <a:rPr lang="en-US" altLang="zh-CN"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 ý </a:t>
            </a:r>
            <a:r>
              <a:rPr lang="en-US" altLang="zh-CN"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nghĩa</a:t>
            </a:r>
            <a:r>
              <a:rPr lang="en-US" altLang="zh-CN"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 </a:t>
            </a:r>
            <a:r>
              <a:rPr lang="en-US" altLang="zh-CN"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của</a:t>
            </a:r>
            <a:r>
              <a:rPr lang="en-US" altLang="zh-CN"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 </a:t>
            </a:r>
            <a:r>
              <a:rPr lang="en-US" altLang="zh-CN"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đuôi</a:t>
            </a:r>
            <a:r>
              <a:rPr lang="en-US" altLang="zh-CN"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 </a:t>
            </a:r>
            <a:r>
              <a:rPr lang="en-US" altLang="zh-CN"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tên</a:t>
            </a:r>
            <a:r>
              <a:rPr lang="en-US" altLang="zh-CN"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 </a:t>
            </a:r>
            <a:r>
              <a:rPr lang="en-US" altLang="zh-CN"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tệp</a:t>
            </a:r>
            <a:r>
              <a:rPr lang="en-US" altLang="zh-CN"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 </a:t>
            </a:r>
          </a:p>
        </p:txBody>
      </p:sp>
      <p:sp>
        <p:nvSpPr>
          <p:cNvPr id="20" name="五边形 2">
            <a:extLst>
              <a:ext uri="{FF2B5EF4-FFF2-40B4-BE49-F238E27FC236}">
                <a16:creationId xmlns:a16="http://schemas.microsoft.com/office/drawing/2014/main" id="{C2D5D075-D5F7-A8CE-8819-8850BC0B803B}"/>
              </a:ext>
            </a:extLst>
          </p:cNvPr>
          <p:cNvSpPr>
            <a:spLocks noChangeArrowheads="1"/>
          </p:cNvSpPr>
          <p:nvPr/>
        </p:nvSpPr>
        <p:spPr bwMode="auto">
          <a:xfrm>
            <a:off x="2722625" y="3395467"/>
            <a:ext cx="863494" cy="461906"/>
          </a:xfrm>
          <a:prstGeom prst="homePlate">
            <a:avLst>
              <a:gd name="adj" fmla="val 46735"/>
            </a:avLst>
          </a:prstGeom>
          <a:solidFill>
            <a:srgbClr val="FFC000"/>
          </a:solidFill>
          <a:ln>
            <a:solidFill>
              <a:schemeClr val="bg1"/>
            </a:solidFill>
          </a:ln>
        </p:spPr>
        <p:txBody>
          <a:bodyPr anchor="ctr"/>
          <a:lstStyle/>
          <a:p>
            <a:pPr algn="ctr"/>
            <a:endParaRPr lang="zh-CN" altLang="zh-CN" sz="3500" dirty="0">
              <a:solidFill>
                <a:srgbClr val="FFFFFF"/>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21" name="TextBox 5">
            <a:extLst>
              <a:ext uri="{FF2B5EF4-FFF2-40B4-BE49-F238E27FC236}">
                <a16:creationId xmlns:a16="http://schemas.microsoft.com/office/drawing/2014/main" id="{1375C1DB-F09D-9790-9799-25BCEFF3FA13}"/>
              </a:ext>
            </a:extLst>
          </p:cNvPr>
          <p:cNvSpPr>
            <a:spLocks noChangeArrowheads="1"/>
          </p:cNvSpPr>
          <p:nvPr/>
        </p:nvSpPr>
        <p:spPr bwMode="auto">
          <a:xfrm>
            <a:off x="2848355" y="3327231"/>
            <a:ext cx="429895"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500" b="1" dirty="0">
                <a:solidFill>
                  <a:schemeClr val="bg1"/>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cs typeface="Arial Unicode MS" panose="020B0604020202020204" charset="-122"/>
                <a:sym typeface="Arial" panose="020B0604020202020204" pitchFamily="34" charset="0"/>
              </a:rPr>
              <a:t>2</a:t>
            </a:r>
            <a:endParaRPr lang="en-US" altLang="en-US" sz="3500" b="1" dirty="0">
              <a:solidFill>
                <a:schemeClr val="bg1"/>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cs typeface="Arial Unicode MS" panose="020B0604020202020204" charset="-122"/>
              <a:sym typeface="Arial" panose="020B0604020202020204" pitchFamily="34" charset="0"/>
            </a:endParaRPr>
          </a:p>
        </p:txBody>
      </p:sp>
      <p:sp>
        <p:nvSpPr>
          <p:cNvPr id="22" name="TextBox 13">
            <a:extLst>
              <a:ext uri="{FF2B5EF4-FFF2-40B4-BE49-F238E27FC236}">
                <a16:creationId xmlns:a16="http://schemas.microsoft.com/office/drawing/2014/main" id="{97983487-4B33-AA36-464A-A11D7A91ECC2}"/>
              </a:ext>
            </a:extLst>
          </p:cNvPr>
          <p:cNvSpPr>
            <a:spLocks noChangeArrowheads="1"/>
          </p:cNvSpPr>
          <p:nvPr/>
        </p:nvSpPr>
        <p:spPr bwMode="auto">
          <a:xfrm>
            <a:off x="3403979" y="4191000"/>
            <a:ext cx="7180891" cy="461665"/>
          </a:xfrm>
          <a:prstGeom prst="rect">
            <a:avLst/>
          </a:prstGeom>
          <a:solidFill>
            <a:srgbClr val="92D050"/>
          </a:solidFill>
          <a:ln>
            <a:noFill/>
          </a:ln>
        </p:spPr>
        <p:txBody>
          <a:bodyPr wrap="square">
            <a:spAutoFit/>
          </a:bodyPr>
          <a:lstStyle/>
          <a:p>
            <a:pPr defTabSz="963930"/>
            <a:r>
              <a:rPr lang="en-US" altLang="zh-CN"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      </a:t>
            </a:r>
            <a:r>
              <a:rPr lang="en-US" altLang="zh-CN"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Thực</a:t>
            </a:r>
            <a:r>
              <a:rPr lang="en-US" altLang="zh-CN"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 </a:t>
            </a:r>
            <a:r>
              <a:rPr lang="en-US" altLang="zh-CN"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rPr>
              <a:t>Hành</a:t>
            </a:r>
            <a:endParaRPr lang="zh-CN" alt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mn-lt"/>
            </a:endParaRPr>
          </a:p>
        </p:txBody>
      </p:sp>
      <p:sp>
        <p:nvSpPr>
          <p:cNvPr id="23" name="五边形 2">
            <a:extLst>
              <a:ext uri="{FF2B5EF4-FFF2-40B4-BE49-F238E27FC236}">
                <a16:creationId xmlns:a16="http://schemas.microsoft.com/office/drawing/2014/main" id="{CF583BA7-B7EF-241B-631D-6448D5FA2E17}"/>
              </a:ext>
            </a:extLst>
          </p:cNvPr>
          <p:cNvSpPr>
            <a:spLocks noChangeArrowheads="1"/>
          </p:cNvSpPr>
          <p:nvPr/>
        </p:nvSpPr>
        <p:spPr bwMode="auto">
          <a:xfrm>
            <a:off x="2722625" y="4214332"/>
            <a:ext cx="863494" cy="461906"/>
          </a:xfrm>
          <a:prstGeom prst="homePlate">
            <a:avLst>
              <a:gd name="adj" fmla="val 46735"/>
            </a:avLst>
          </a:prstGeom>
          <a:solidFill>
            <a:srgbClr val="92D050"/>
          </a:solidFill>
          <a:ln>
            <a:solidFill>
              <a:schemeClr val="bg1"/>
            </a:solidFill>
          </a:ln>
        </p:spPr>
        <p:txBody>
          <a:bodyPr anchor="ctr"/>
          <a:lstStyle/>
          <a:p>
            <a:pPr algn="ctr"/>
            <a:endParaRPr lang="zh-CN" altLang="zh-CN" sz="3500" dirty="0">
              <a:solidFill>
                <a:srgbClr val="FFFFFF"/>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24" name="TextBox 5">
            <a:extLst>
              <a:ext uri="{FF2B5EF4-FFF2-40B4-BE49-F238E27FC236}">
                <a16:creationId xmlns:a16="http://schemas.microsoft.com/office/drawing/2014/main" id="{BD906326-E014-AEBA-1E71-09BAFF431E26}"/>
              </a:ext>
            </a:extLst>
          </p:cNvPr>
          <p:cNvSpPr>
            <a:spLocks noChangeArrowheads="1"/>
          </p:cNvSpPr>
          <p:nvPr/>
        </p:nvSpPr>
        <p:spPr bwMode="auto">
          <a:xfrm>
            <a:off x="2848355" y="4146097"/>
            <a:ext cx="429895"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500" b="1" dirty="0">
                <a:solidFill>
                  <a:schemeClr val="bg1"/>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cs typeface="Arial Unicode MS" panose="020B0604020202020204" charset="-122"/>
                <a:sym typeface="Arial" panose="020B0604020202020204" pitchFamily="34" charset="0"/>
              </a:rPr>
              <a:t>3</a:t>
            </a:r>
            <a:endParaRPr lang="en-US" altLang="en-US" sz="3500" b="1" dirty="0">
              <a:solidFill>
                <a:schemeClr val="bg1"/>
              </a:solidFill>
              <a:effectLst>
                <a:outerShdw blurRad="38100" dist="38100" dir="2700000" algn="tl">
                  <a:srgbClr val="000000">
                    <a:alpha val="43137"/>
                  </a:srgbClr>
                </a:outerShdw>
              </a:effectLst>
              <a:latin typeface="印品黑体" panose="00000500000000000000" pitchFamily="2" charset="-122"/>
              <a:ea typeface="印品黑体" panose="00000500000000000000" pitchFamily="2" charset="-122"/>
              <a:cs typeface="Arial Unicode MS" panose="020B0604020202020204" charset="-122"/>
              <a:sym typeface="Arial" panose="020B0604020202020204" pitchFamily="34" charset="0"/>
            </a:endParaRPr>
          </a:p>
        </p:txBody>
      </p:sp>
      <p:grpSp>
        <p:nvGrpSpPr>
          <p:cNvPr id="29" name="Group 28">
            <a:extLst>
              <a:ext uri="{FF2B5EF4-FFF2-40B4-BE49-F238E27FC236}">
                <a16:creationId xmlns:a16="http://schemas.microsoft.com/office/drawing/2014/main" id="{5C32288B-45E4-F392-C6D2-6AE2ECC65395}"/>
              </a:ext>
            </a:extLst>
          </p:cNvPr>
          <p:cNvGrpSpPr/>
          <p:nvPr/>
        </p:nvGrpSpPr>
        <p:grpSpPr>
          <a:xfrm>
            <a:off x="2540486" y="2337394"/>
            <a:ext cx="151829" cy="3427837"/>
            <a:chOff x="3458723" y="1727490"/>
            <a:chExt cx="157093" cy="4755373"/>
          </a:xfrm>
        </p:grpSpPr>
        <p:cxnSp>
          <p:nvCxnSpPr>
            <p:cNvPr id="30" name="Straight Connector 29">
              <a:extLst>
                <a:ext uri="{FF2B5EF4-FFF2-40B4-BE49-F238E27FC236}">
                  <a16:creationId xmlns:a16="http://schemas.microsoft.com/office/drawing/2014/main" id="{DCE933BD-5163-FAA7-C9EE-AB47D86858B1}"/>
                </a:ext>
              </a:extLst>
            </p:cNvPr>
            <p:cNvCxnSpPr/>
            <p:nvPr/>
          </p:nvCxnSpPr>
          <p:spPr>
            <a:xfrm>
              <a:off x="3615816" y="2032582"/>
              <a:ext cx="0" cy="41853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3B7377B-FC28-FE8B-5D80-A208A6CE7DD9}"/>
                </a:ext>
              </a:extLst>
            </p:cNvPr>
            <p:cNvCxnSpPr/>
            <p:nvPr/>
          </p:nvCxnSpPr>
          <p:spPr>
            <a:xfrm>
              <a:off x="3573613" y="1885070"/>
              <a:ext cx="0" cy="444539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DD9FC7-36D1-6382-7700-5857FF697EFC}"/>
                </a:ext>
              </a:extLst>
            </p:cNvPr>
            <p:cNvCxnSpPr/>
            <p:nvPr/>
          </p:nvCxnSpPr>
          <p:spPr>
            <a:xfrm>
              <a:off x="3514993" y="1755626"/>
              <a:ext cx="0" cy="472723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A2721B-7E25-4448-9DD3-8B0244248684}"/>
                </a:ext>
              </a:extLst>
            </p:cNvPr>
            <p:cNvCxnSpPr/>
            <p:nvPr/>
          </p:nvCxnSpPr>
          <p:spPr>
            <a:xfrm>
              <a:off x="3458723" y="1727490"/>
              <a:ext cx="0" cy="47272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297A39FF-6ED8-6792-F638-FA5E3295DF3F}"/>
              </a:ext>
            </a:extLst>
          </p:cNvPr>
          <p:cNvGrpSpPr/>
          <p:nvPr/>
        </p:nvGrpSpPr>
        <p:grpSpPr>
          <a:xfrm rot="16200000">
            <a:off x="3983277" y="2761466"/>
            <a:ext cx="157093" cy="4755373"/>
            <a:chOff x="3458723" y="1727490"/>
            <a:chExt cx="157093" cy="4755373"/>
          </a:xfrm>
        </p:grpSpPr>
        <p:cxnSp>
          <p:nvCxnSpPr>
            <p:cNvPr id="35" name="Straight Connector 34">
              <a:extLst>
                <a:ext uri="{FF2B5EF4-FFF2-40B4-BE49-F238E27FC236}">
                  <a16:creationId xmlns:a16="http://schemas.microsoft.com/office/drawing/2014/main" id="{ACC89C24-3AE9-690B-11C5-7F7B07717237}"/>
                </a:ext>
              </a:extLst>
            </p:cNvPr>
            <p:cNvCxnSpPr/>
            <p:nvPr/>
          </p:nvCxnSpPr>
          <p:spPr>
            <a:xfrm>
              <a:off x="3615816" y="2032582"/>
              <a:ext cx="0" cy="41853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58C8237-8EF1-FF23-7D1D-2F6994DE5C15}"/>
                </a:ext>
              </a:extLst>
            </p:cNvPr>
            <p:cNvCxnSpPr/>
            <p:nvPr/>
          </p:nvCxnSpPr>
          <p:spPr>
            <a:xfrm>
              <a:off x="3573613" y="1885070"/>
              <a:ext cx="0" cy="444539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E2D131-3ACA-233E-0ECA-66E585B5B09D}"/>
                </a:ext>
              </a:extLst>
            </p:cNvPr>
            <p:cNvCxnSpPr/>
            <p:nvPr/>
          </p:nvCxnSpPr>
          <p:spPr>
            <a:xfrm>
              <a:off x="3514993" y="1755626"/>
              <a:ext cx="0" cy="472723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BB240F8-BA55-5C6F-8E67-98F8AFAA3003}"/>
                </a:ext>
              </a:extLst>
            </p:cNvPr>
            <p:cNvCxnSpPr/>
            <p:nvPr/>
          </p:nvCxnSpPr>
          <p:spPr>
            <a:xfrm>
              <a:off x="3458723" y="1727490"/>
              <a:ext cx="0" cy="47272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39" name="Picture 2" descr="C:\Users\Administrator\Desktop\hinhanh\anh slide\Xanh lá\st-patrick-s-corner-border-shamrock-green-white-38462044.jpg">
            <a:extLst>
              <a:ext uri="{FF2B5EF4-FFF2-40B4-BE49-F238E27FC236}">
                <a16:creationId xmlns:a16="http://schemas.microsoft.com/office/drawing/2014/main" id="{02A5B987-13F1-684B-7DF1-A335073A94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H="1">
            <a:off x="-154567" y="5041569"/>
            <a:ext cx="1930963" cy="169720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istrator\Desktop\hinhanh\anh slide\Xanh lá\st-patrick-s-corner-border-shamrock-green-white-38462044.jpg">
            <a:extLst>
              <a:ext uri="{FF2B5EF4-FFF2-40B4-BE49-F238E27FC236}">
                <a16:creationId xmlns:a16="http://schemas.microsoft.com/office/drawing/2014/main" id="{D879D12E-69C2-865D-C67F-CABC598A50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flipH="1">
            <a:off x="10520192" y="-12871"/>
            <a:ext cx="1681211" cy="166240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DFB4E7D-191B-CC19-9D39-C50C723342F4}"/>
              </a:ext>
            </a:extLst>
          </p:cNvPr>
          <p:cNvSpPr>
            <a:spLocks noGrp="1"/>
          </p:cNvSpPr>
          <p:nvPr>
            <p:ph type="sldNum" sz="quarter" idx="12"/>
          </p:nvPr>
        </p:nvSpPr>
        <p:spPr>
          <a:xfrm>
            <a:off x="8737600" y="7250651"/>
            <a:ext cx="2844800" cy="365125"/>
          </a:xfrm>
        </p:spPr>
        <p:txBody>
          <a:bodyPr/>
          <a:lstStyle/>
          <a:p>
            <a:fld id="{09A1CC4D-920D-429B-9303-79306863B94D}" type="slidenum">
              <a:rPr lang="en-US" smtClean="0"/>
              <a:t>7</a:t>
            </a:fld>
            <a:endParaRPr lang="en-US"/>
          </a:p>
        </p:txBody>
      </p:sp>
    </p:spTree>
    <p:extLst>
      <p:ext uri="{BB962C8B-B14F-4D97-AF65-F5344CB8AC3E}">
        <p14:creationId xmlns:p14="http://schemas.microsoft.com/office/powerpoint/2010/main" val="468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0-#ppt_w/2"/>
                                          </p:val>
                                        </p:tav>
                                        <p:tav tm="100000">
                                          <p:val>
                                            <p:strVal val="#ppt_x"/>
                                          </p:val>
                                        </p:tav>
                                      </p:tavLst>
                                    </p:anim>
                                    <p:anim calcmode="lin" valueType="num">
                                      <p:cBhvr additive="base">
                                        <p:cTn id="14" dur="500" fill="hold"/>
                                        <p:tgtEl>
                                          <p:spTgt spid="3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1+#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 presetClass="entr" presetSubtype="8"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53" presetClass="entr" presetSubtype="16"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par>
                          <p:cTn id="53" fill="hold">
                            <p:stCondLst>
                              <p:cond delay="5000"/>
                            </p:stCondLst>
                            <p:childTnLst>
                              <p:par>
                                <p:cTn id="54" presetID="2" presetClass="entr" presetSubtype="2"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1+#ppt_w/2"/>
                                          </p:val>
                                        </p:tav>
                                        <p:tav tm="100000">
                                          <p:val>
                                            <p:strVal val="#ppt_x"/>
                                          </p:val>
                                        </p:tav>
                                      </p:tavLst>
                                    </p:anim>
                                    <p:anim calcmode="lin" valueType="num">
                                      <p:cBhvr additive="base">
                                        <p:cTn id="57" dur="500" fill="hold"/>
                                        <p:tgtEl>
                                          <p:spTgt spid="22"/>
                                        </p:tgtEl>
                                        <p:attrNameLst>
                                          <p:attrName>ppt_y</p:attrName>
                                        </p:attrNameLst>
                                      </p:cBhvr>
                                      <p:tavLst>
                                        <p:tav tm="0">
                                          <p:val>
                                            <p:strVal val="#ppt_y"/>
                                          </p:val>
                                        </p:tav>
                                        <p:tav tm="100000">
                                          <p:val>
                                            <p:strVal val="#ppt_y"/>
                                          </p:val>
                                        </p:tav>
                                      </p:tavLst>
                                    </p:anim>
                                  </p:childTnLst>
                                </p:cTn>
                              </p:par>
                            </p:childTnLst>
                          </p:cTn>
                        </p:par>
                        <p:par>
                          <p:cTn id="58" fill="hold">
                            <p:stCondLst>
                              <p:cond delay="5500"/>
                            </p:stCondLst>
                            <p:childTnLst>
                              <p:par>
                                <p:cTn id="59" presetID="2" presetClass="entr" presetSubtype="8"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0-#ppt_w/2"/>
                                          </p:val>
                                        </p:tav>
                                        <p:tav tm="100000">
                                          <p:val>
                                            <p:strVal val="#ppt_x"/>
                                          </p:val>
                                        </p:tav>
                                      </p:tavLst>
                                    </p:anim>
                                    <p:anim calcmode="lin" valueType="num">
                                      <p:cBhvr additive="base">
                                        <p:cTn id="62" dur="5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6000"/>
                            </p:stCondLst>
                            <p:childTnLst>
                              <p:par>
                                <p:cTn id="64" presetID="53" presetClass="entr" presetSubtype="16"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1" presetClass="emph" presetSubtype="2" fill="hold" nodeType="withEffect">
                                  <p:stCondLst>
                                    <p:cond delay="0"/>
                                  </p:stCondLst>
                                  <p:childTnLst>
                                    <p:animClr clrSpc="rgb" dir="cw">
                                      <p:cBhvr>
                                        <p:cTn id="70" dur="2000" fill="hold"/>
                                        <p:tgtEl>
                                          <p:spTgt spid="22"/>
                                        </p:tgtEl>
                                        <p:attrNameLst>
                                          <p:attrName>fillcolor</p:attrName>
                                        </p:attrNameLst>
                                      </p:cBhvr>
                                      <p:to>
                                        <a:srgbClr val="A1F357"/>
                                      </p:to>
                                    </p:animClr>
                                    <p:set>
                                      <p:cBhvr>
                                        <p:cTn id="71" dur="2000" fill="hold"/>
                                        <p:tgtEl>
                                          <p:spTgt spid="22"/>
                                        </p:tgtEl>
                                        <p:attrNameLst>
                                          <p:attrName>fill.type</p:attrName>
                                        </p:attrNameLst>
                                      </p:cBhvr>
                                      <p:to>
                                        <p:strVal val="solid"/>
                                      </p:to>
                                    </p:set>
                                    <p:set>
                                      <p:cBhvr>
                                        <p:cTn id="72"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p:bldP spid="18" grpId="0"/>
      <p:bldP spid="19" grpId="0" bldLvl="0" animBg="1"/>
      <p:bldP spid="20" grpId="0" bldLvl="0" animBg="1"/>
      <p:bldP spid="21" grpId="0"/>
      <p:bldP spid="22" grpId="0" bldLvl="0" animBg="1"/>
      <p:bldP spid="23" grpId="0" bldLvl="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0DB01E-4382-0FE7-78A2-9BE5942300FB}"/>
              </a:ext>
            </a:extLst>
          </p:cNvPr>
          <p:cNvPicPr>
            <a:picLocks noChangeAspect="1"/>
          </p:cNvPicPr>
          <p:nvPr/>
        </p:nvPicPr>
        <p:blipFill>
          <a:blip r:embed="rId2"/>
          <a:stretch>
            <a:fillRect/>
          </a:stretch>
        </p:blipFill>
        <p:spPr>
          <a:xfrm>
            <a:off x="-28699" y="-25402"/>
            <a:ext cx="1727580" cy="787401"/>
          </a:xfrm>
          <a:prstGeom prst="rect">
            <a:avLst/>
          </a:prstGeom>
        </p:spPr>
      </p:pic>
      <p:sp>
        <p:nvSpPr>
          <p:cNvPr id="5" name="TextBox 4">
            <a:extLst>
              <a:ext uri="{FF2B5EF4-FFF2-40B4-BE49-F238E27FC236}">
                <a16:creationId xmlns:a16="http://schemas.microsoft.com/office/drawing/2014/main" id="{2020E830-530E-15A1-EAA3-B0665C220700}"/>
              </a:ext>
            </a:extLst>
          </p:cNvPr>
          <p:cNvSpPr txBox="1"/>
          <p:nvPr/>
        </p:nvSpPr>
        <p:spPr>
          <a:xfrm>
            <a:off x="1755568" y="-53302"/>
            <a:ext cx="9759525" cy="556434"/>
          </a:xfrm>
          <a:prstGeom prst="rect">
            <a:avLst/>
          </a:prstGeom>
          <a:noFill/>
        </p:spPr>
        <p:txBody>
          <a:bodyPr wrap="square" rtlCol="0">
            <a:spAutoFit/>
          </a:bodyPr>
          <a:lstStyle/>
          <a:p>
            <a:pPr marL="0" marR="0">
              <a:lnSpc>
                <a:spcPct val="115000"/>
              </a:lnSpc>
              <a:spcBef>
                <a:spcPts val="300"/>
              </a:spcBef>
              <a:spcAft>
                <a:spcPts val="300"/>
              </a:spcAft>
            </a:pPr>
            <a:r>
              <a:rPr lang="fr-FR"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1.Cửa </a:t>
            </a:r>
            <a:r>
              <a:rPr lang="fr-FR"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fr-FR"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File Explorer </a:t>
            </a:r>
            <a:endParaRPr lang="en-US" sz="2800" dirty="0">
              <a:solidFill>
                <a:srgbClr val="FF0000"/>
              </a:solidFill>
            </a:endParaRPr>
          </a:p>
        </p:txBody>
      </p:sp>
      <p:sp>
        <p:nvSpPr>
          <p:cNvPr id="2" name="Slide Number Placeholder 1">
            <a:extLst>
              <a:ext uri="{FF2B5EF4-FFF2-40B4-BE49-F238E27FC236}">
                <a16:creationId xmlns:a16="http://schemas.microsoft.com/office/drawing/2014/main" id="{4FFE7F5E-DF31-CFBC-BE5C-F6CCE62FEE8D}"/>
              </a:ext>
            </a:extLst>
          </p:cNvPr>
          <p:cNvSpPr>
            <a:spLocks noGrp="1"/>
          </p:cNvSpPr>
          <p:nvPr>
            <p:ph type="sldNum" sz="quarter" idx="12"/>
          </p:nvPr>
        </p:nvSpPr>
        <p:spPr/>
        <p:txBody>
          <a:bodyPr/>
          <a:lstStyle/>
          <a:p>
            <a:fld id="{09A1CC4D-920D-429B-9303-79306863B94D}" type="slidenum">
              <a:rPr lang="en-US" smtClean="0"/>
              <a:t>8</a:t>
            </a:fld>
            <a:endParaRPr lang="en-US"/>
          </a:p>
        </p:txBody>
      </p:sp>
      <p:pic>
        <p:nvPicPr>
          <p:cNvPr id="11" name="Picture 10">
            <a:extLst>
              <a:ext uri="{FF2B5EF4-FFF2-40B4-BE49-F238E27FC236}">
                <a16:creationId xmlns:a16="http://schemas.microsoft.com/office/drawing/2014/main" id="{7280FE80-297E-C8E5-647B-ABA1617B7822}"/>
              </a:ext>
            </a:extLst>
          </p:cNvPr>
          <p:cNvPicPr>
            <a:picLocks noChangeAspect="1"/>
          </p:cNvPicPr>
          <p:nvPr/>
        </p:nvPicPr>
        <p:blipFill rotWithShape="1">
          <a:blip r:embed="rId3"/>
          <a:srcRect t="1246"/>
          <a:stretch/>
        </p:blipFill>
        <p:spPr>
          <a:xfrm>
            <a:off x="3733800" y="1291462"/>
            <a:ext cx="8343900" cy="5727570"/>
          </a:xfrm>
          <a:prstGeom prst="rect">
            <a:avLst/>
          </a:prstGeom>
        </p:spPr>
      </p:pic>
      <p:sp>
        <p:nvSpPr>
          <p:cNvPr id="16" name="TextBox 15">
            <a:extLst>
              <a:ext uri="{FF2B5EF4-FFF2-40B4-BE49-F238E27FC236}">
                <a16:creationId xmlns:a16="http://schemas.microsoft.com/office/drawing/2014/main" id="{7C68A4BB-9D92-19FD-965C-9D82927F98ED}"/>
              </a:ext>
            </a:extLst>
          </p:cNvPr>
          <p:cNvSpPr txBox="1"/>
          <p:nvPr/>
        </p:nvSpPr>
        <p:spPr>
          <a:xfrm>
            <a:off x="-514691" y="731702"/>
            <a:ext cx="10439400" cy="522259"/>
          </a:xfrm>
          <a:prstGeom prst="rect">
            <a:avLst/>
          </a:prstGeom>
          <a:noFill/>
        </p:spPr>
        <p:txBody>
          <a:bodyPr wrap="square">
            <a:spAutoFit/>
          </a:bodyPr>
          <a:lstStyle/>
          <a:p>
            <a:pPr marL="457200">
              <a:lnSpc>
                <a:spcPct val="107000"/>
              </a:lnSpc>
              <a:spcBef>
                <a:spcPts val="400"/>
              </a:spcBef>
              <a:spcAft>
                <a:spcPts val="400"/>
              </a:spcAft>
            </a:pPr>
            <a:r>
              <a:rPr lang="en-US" sz="2800" dirty="0">
                <a:effectLst/>
                <a:latin typeface="Times New Roman" panose="02020603050405020304" pitchFamily="18" charset="0"/>
                <a:ea typeface="Yu Mincho" panose="02020400000000000000" pitchFamily="18" charset="-128"/>
                <a:cs typeface="Times New Roman" panose="02020603050405020304" pitchFamily="18" charset="0"/>
              </a:rPr>
              <a:t>File Explorer </a:t>
            </a:r>
            <a:r>
              <a:rPr lang="en-US" sz="2800" dirty="0" err="1">
                <a:effectLst/>
                <a:latin typeface="Times New Roman" panose="02020603050405020304" pitchFamily="18" charset="0"/>
                <a:ea typeface="Yu Mincho" panose="02020400000000000000" pitchFamily="18" charset="-128"/>
                <a:cs typeface="Times New Roman" panose="02020603050405020304" pitchFamily="18" charset="0"/>
              </a:rPr>
              <a:t>có</a:t>
            </a:r>
            <a:r>
              <a:rPr lang="en-US" sz="2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effectLst/>
                <a:latin typeface="Times New Roman" panose="02020603050405020304" pitchFamily="18" charset="0"/>
                <a:ea typeface="Yu Mincho" panose="02020400000000000000" pitchFamily="18" charset="-128"/>
                <a:cs typeface="Times New Roman" panose="02020603050405020304" pitchFamily="18" charset="0"/>
              </a:rPr>
              <a:t>vùng</a:t>
            </a:r>
            <a:r>
              <a:rPr lang="en-US" sz="2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effectLst/>
                <a:latin typeface="Times New Roman" panose="02020603050405020304" pitchFamily="18" charset="0"/>
                <a:ea typeface="Yu Mincho" panose="02020400000000000000" pitchFamily="18" charset="-128"/>
                <a:cs typeface="Times New Roman" panose="02020603050405020304" pitchFamily="18" charset="0"/>
              </a:rPr>
              <a:t>chính</a:t>
            </a:r>
            <a:r>
              <a:rPr lang="en-US" sz="28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800" dirty="0" err="1">
                <a:effectLst/>
                <a:latin typeface="Times New Roman" panose="02020603050405020304" pitchFamily="18" charset="0"/>
                <a:ea typeface="Yu Mincho" panose="02020400000000000000" pitchFamily="18" charset="-128"/>
                <a:cs typeface="Times New Roman" panose="02020603050405020304" pitchFamily="18" charset="0"/>
              </a:rPr>
              <a:t>là</a:t>
            </a:r>
            <a:r>
              <a:rPr lang="en-US" sz="2800" dirty="0">
                <a:effectLst/>
                <a:latin typeface="Times New Roman" panose="02020603050405020304" pitchFamily="18" charset="0"/>
                <a:ea typeface="Yu Mincho" panose="02020400000000000000" pitchFamily="18" charset="-128"/>
                <a:cs typeface="Times New Roman" panose="02020603050405020304" pitchFamily="18" charset="0"/>
              </a:rPr>
              <a:t> …………………………….</a:t>
            </a:r>
          </a:p>
        </p:txBody>
      </p:sp>
      <p:sp>
        <p:nvSpPr>
          <p:cNvPr id="18" name="TextBox 17">
            <a:extLst>
              <a:ext uri="{FF2B5EF4-FFF2-40B4-BE49-F238E27FC236}">
                <a16:creationId xmlns:a16="http://schemas.microsoft.com/office/drawing/2014/main" id="{51DF98FB-9412-C192-6466-1010CDEB9D35}"/>
              </a:ext>
            </a:extLst>
          </p:cNvPr>
          <p:cNvSpPr txBox="1"/>
          <p:nvPr/>
        </p:nvSpPr>
        <p:spPr>
          <a:xfrm>
            <a:off x="2438400" y="716334"/>
            <a:ext cx="304800" cy="461665"/>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3</a:t>
            </a:r>
          </a:p>
        </p:txBody>
      </p:sp>
      <p:sp>
        <p:nvSpPr>
          <p:cNvPr id="19" name="TextBox 18">
            <a:extLst>
              <a:ext uri="{FF2B5EF4-FFF2-40B4-BE49-F238E27FC236}">
                <a16:creationId xmlns:a16="http://schemas.microsoft.com/office/drawing/2014/main" id="{DFEDEEDA-E39B-E3A2-8E14-EC5B10B0D672}"/>
              </a:ext>
            </a:extLst>
          </p:cNvPr>
          <p:cNvSpPr txBox="1"/>
          <p:nvPr/>
        </p:nvSpPr>
        <p:spPr>
          <a:xfrm>
            <a:off x="4854319" y="769203"/>
            <a:ext cx="8937881" cy="83099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defPPr>
              <a:defRPr lang="en-US"/>
            </a:defPPr>
            <a:lvl1pPr>
              <a:defRPr sz="2400">
                <a:solidFill>
                  <a:schemeClr val="lt1"/>
                </a:solidFill>
                <a:latin typeface="Times New Roman" panose="02020603050405020304" pitchFamily="18"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err="1">
                <a:solidFill>
                  <a:srgbClr val="FF0000"/>
                </a:solidFill>
              </a:rPr>
              <a:t>vùng</a:t>
            </a:r>
            <a:r>
              <a:rPr lang="en-US" b="1" dirty="0">
                <a:solidFill>
                  <a:srgbClr val="FF0000"/>
                </a:solidFill>
              </a:rPr>
              <a:t> </a:t>
            </a:r>
            <a:r>
              <a:rPr lang="en-US" b="1" dirty="0" err="1">
                <a:solidFill>
                  <a:srgbClr val="FF0000"/>
                </a:solidFill>
              </a:rPr>
              <a:t>nút</a:t>
            </a:r>
            <a:r>
              <a:rPr lang="en-US" b="1" dirty="0">
                <a:solidFill>
                  <a:srgbClr val="FF0000"/>
                </a:solidFill>
              </a:rPr>
              <a:t> </a:t>
            </a:r>
            <a:r>
              <a:rPr lang="en-US" b="1" dirty="0" err="1">
                <a:solidFill>
                  <a:srgbClr val="FF0000"/>
                </a:solidFill>
              </a:rPr>
              <a:t>lệnh</a:t>
            </a:r>
            <a:r>
              <a:rPr lang="en-US" b="1" dirty="0">
                <a:solidFill>
                  <a:srgbClr val="FF0000"/>
                </a:solidFill>
              </a:rPr>
              <a:t>, </a:t>
            </a:r>
            <a:r>
              <a:rPr lang="en-US" b="1" dirty="0" err="1">
                <a:solidFill>
                  <a:srgbClr val="FF0000"/>
                </a:solidFill>
              </a:rPr>
              <a:t>vùng</a:t>
            </a:r>
            <a:r>
              <a:rPr lang="en-US" b="1" dirty="0">
                <a:solidFill>
                  <a:srgbClr val="FF0000"/>
                </a:solidFill>
              </a:rPr>
              <a:t> </a:t>
            </a:r>
            <a:r>
              <a:rPr lang="en-US" b="1" dirty="0" err="1">
                <a:solidFill>
                  <a:srgbClr val="FF0000"/>
                </a:solidFill>
              </a:rPr>
              <a:t>điều</a:t>
            </a:r>
            <a:r>
              <a:rPr lang="en-US" b="1" dirty="0">
                <a:solidFill>
                  <a:srgbClr val="FF0000"/>
                </a:solidFill>
              </a:rPr>
              <a:t> </a:t>
            </a:r>
            <a:r>
              <a:rPr lang="en-US" b="1" dirty="0" err="1">
                <a:solidFill>
                  <a:srgbClr val="FF0000"/>
                </a:solidFill>
              </a:rPr>
              <a:t>hướng</a:t>
            </a:r>
            <a:r>
              <a:rPr lang="en-US" b="1" dirty="0">
                <a:solidFill>
                  <a:srgbClr val="FF0000"/>
                </a:solidFill>
              </a:rPr>
              <a:t>, </a:t>
            </a:r>
            <a:r>
              <a:rPr lang="en-US" b="1" dirty="0" err="1">
                <a:solidFill>
                  <a:srgbClr val="FF0000"/>
                </a:solidFill>
              </a:rPr>
              <a:t>vùng</a:t>
            </a:r>
            <a:r>
              <a:rPr lang="en-US" b="1" dirty="0">
                <a:solidFill>
                  <a:srgbClr val="FF0000"/>
                </a:solidFill>
              </a:rPr>
              <a:t> </a:t>
            </a:r>
            <a:r>
              <a:rPr lang="en-US" b="1" dirty="0" err="1">
                <a:solidFill>
                  <a:srgbClr val="FF0000"/>
                </a:solidFill>
              </a:rPr>
              <a:t>hiển</a:t>
            </a:r>
            <a:r>
              <a:rPr lang="en-US" b="1" dirty="0">
                <a:solidFill>
                  <a:srgbClr val="FF0000"/>
                </a:solidFill>
              </a:rPr>
              <a:t> </a:t>
            </a:r>
            <a:r>
              <a:rPr lang="en-US" b="1" dirty="0" err="1">
                <a:solidFill>
                  <a:srgbClr val="FF0000"/>
                </a:solidFill>
              </a:rPr>
              <a:t>thị</a:t>
            </a:r>
            <a:r>
              <a:rPr lang="en-US" b="1" dirty="0">
                <a:solidFill>
                  <a:srgbClr val="FF0000"/>
                </a:solidFill>
              </a:rPr>
              <a:t> </a:t>
            </a:r>
            <a:r>
              <a:rPr lang="en-US" b="1" dirty="0" err="1">
                <a:solidFill>
                  <a:srgbClr val="FF0000"/>
                </a:solidFill>
              </a:rPr>
              <a:t>nội</a:t>
            </a:r>
            <a:r>
              <a:rPr lang="en-US" b="1" dirty="0">
                <a:solidFill>
                  <a:srgbClr val="FF0000"/>
                </a:solidFill>
              </a:rPr>
              <a:t> dung</a:t>
            </a:r>
          </a:p>
          <a:p>
            <a:endParaRPr lang="en-US" dirty="0">
              <a:solidFill>
                <a:srgbClr val="FF0000"/>
              </a:solidFill>
            </a:endParaRPr>
          </a:p>
        </p:txBody>
      </p:sp>
      <p:sp>
        <p:nvSpPr>
          <p:cNvPr id="20" name="Rectangle 19">
            <a:extLst>
              <a:ext uri="{FF2B5EF4-FFF2-40B4-BE49-F238E27FC236}">
                <a16:creationId xmlns:a16="http://schemas.microsoft.com/office/drawing/2014/main" id="{42E52606-3BB5-04D1-78CE-4ADCD1AE6192}"/>
              </a:ext>
            </a:extLst>
          </p:cNvPr>
          <p:cNvSpPr/>
          <p:nvPr/>
        </p:nvSpPr>
        <p:spPr>
          <a:xfrm>
            <a:off x="3752850" y="1253960"/>
            <a:ext cx="8343900" cy="1260639"/>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1" name="Rectangle 20">
            <a:extLst>
              <a:ext uri="{FF2B5EF4-FFF2-40B4-BE49-F238E27FC236}">
                <a16:creationId xmlns:a16="http://schemas.microsoft.com/office/drawing/2014/main" id="{9509A284-0089-DCDA-AB65-59D2A2DF95B8}"/>
              </a:ext>
            </a:extLst>
          </p:cNvPr>
          <p:cNvSpPr/>
          <p:nvPr/>
        </p:nvSpPr>
        <p:spPr>
          <a:xfrm>
            <a:off x="3745593" y="2743200"/>
            <a:ext cx="1817007" cy="4275832"/>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2" name="Rectangle 21">
            <a:extLst>
              <a:ext uri="{FF2B5EF4-FFF2-40B4-BE49-F238E27FC236}">
                <a16:creationId xmlns:a16="http://schemas.microsoft.com/office/drawing/2014/main" id="{B8BDE669-07A9-FAB3-C0CD-B7C52F2A0FC1}"/>
              </a:ext>
            </a:extLst>
          </p:cNvPr>
          <p:cNvSpPr/>
          <p:nvPr/>
        </p:nvSpPr>
        <p:spPr>
          <a:xfrm>
            <a:off x="5791200" y="2780701"/>
            <a:ext cx="6305550" cy="4077299"/>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4" name="TextBox 23">
            <a:extLst>
              <a:ext uri="{FF2B5EF4-FFF2-40B4-BE49-F238E27FC236}">
                <a16:creationId xmlns:a16="http://schemas.microsoft.com/office/drawing/2014/main" id="{78FC464C-F54E-928C-2599-5C9984A98250}"/>
              </a:ext>
            </a:extLst>
          </p:cNvPr>
          <p:cNvSpPr txBox="1"/>
          <p:nvPr/>
        </p:nvSpPr>
        <p:spPr>
          <a:xfrm>
            <a:off x="6096000" y="1304537"/>
            <a:ext cx="304800"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3</a:t>
            </a:r>
          </a:p>
        </p:txBody>
      </p:sp>
      <p:sp>
        <p:nvSpPr>
          <p:cNvPr id="25" name="TextBox 24">
            <a:extLst>
              <a:ext uri="{FF2B5EF4-FFF2-40B4-BE49-F238E27FC236}">
                <a16:creationId xmlns:a16="http://schemas.microsoft.com/office/drawing/2014/main" id="{188DE0F6-1297-1439-4D38-6DB6898415AD}"/>
              </a:ext>
            </a:extLst>
          </p:cNvPr>
          <p:cNvSpPr txBox="1"/>
          <p:nvPr/>
        </p:nvSpPr>
        <p:spPr>
          <a:xfrm>
            <a:off x="4501696" y="4650283"/>
            <a:ext cx="304800"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a:t>
            </a:r>
          </a:p>
        </p:txBody>
      </p:sp>
      <p:sp>
        <p:nvSpPr>
          <p:cNvPr id="26" name="TextBox 25">
            <a:extLst>
              <a:ext uri="{FF2B5EF4-FFF2-40B4-BE49-F238E27FC236}">
                <a16:creationId xmlns:a16="http://schemas.microsoft.com/office/drawing/2014/main" id="{0967D24D-D087-485B-B976-AE60B358EA36}"/>
              </a:ext>
            </a:extLst>
          </p:cNvPr>
          <p:cNvSpPr txBox="1"/>
          <p:nvPr/>
        </p:nvSpPr>
        <p:spPr>
          <a:xfrm>
            <a:off x="6671672" y="3822995"/>
            <a:ext cx="304800"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1</a:t>
            </a:r>
          </a:p>
        </p:txBody>
      </p:sp>
      <p:sp>
        <p:nvSpPr>
          <p:cNvPr id="27" name="TextBox 26">
            <a:extLst>
              <a:ext uri="{FF2B5EF4-FFF2-40B4-BE49-F238E27FC236}">
                <a16:creationId xmlns:a16="http://schemas.microsoft.com/office/drawing/2014/main" id="{87580A84-ACD9-F5AC-2EE2-05641A55F870}"/>
              </a:ext>
            </a:extLst>
          </p:cNvPr>
          <p:cNvSpPr txBox="1"/>
          <p:nvPr/>
        </p:nvSpPr>
        <p:spPr>
          <a:xfrm>
            <a:off x="308948" y="4083248"/>
            <a:ext cx="2205652" cy="461665"/>
          </a:xfrm>
          <a:prstGeom prst="rect">
            <a:avLst/>
          </a:prstGeom>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err="1">
                <a:solidFill>
                  <a:schemeClr val="bg1"/>
                </a:solidFill>
                <a:latin typeface="Times New Roman" panose="02020603050405020304" pitchFamily="18" charset="0"/>
                <a:cs typeface="Times New Roman" panose="02020603050405020304" pitchFamily="18" charset="0"/>
              </a:rPr>
              <a:t>vùng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nút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lệnh</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955F2283-A779-F74E-206B-D6B111FF7DBB}"/>
              </a:ext>
            </a:extLst>
          </p:cNvPr>
          <p:cNvSpPr txBox="1"/>
          <p:nvPr/>
        </p:nvSpPr>
        <p:spPr>
          <a:xfrm>
            <a:off x="332538" y="3390751"/>
            <a:ext cx="2659223" cy="461665"/>
          </a:xfrm>
          <a:prstGeom prst="rect">
            <a:avLst/>
          </a:prstGeom>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err="1">
                <a:solidFill>
                  <a:schemeClr val="bg1"/>
                </a:solidFill>
                <a:latin typeface="Times New Roman" panose="02020603050405020304" pitchFamily="18" charset="0"/>
                <a:cs typeface="Times New Roman" panose="02020603050405020304" pitchFamily="18" charset="0"/>
              </a:rPr>
              <a:t>vùng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điều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hướng</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1036434E-2A2F-17B8-90C1-F69A3F424194}"/>
              </a:ext>
            </a:extLst>
          </p:cNvPr>
          <p:cNvSpPr txBox="1"/>
          <p:nvPr/>
        </p:nvSpPr>
        <p:spPr>
          <a:xfrm>
            <a:off x="308948" y="2698254"/>
            <a:ext cx="3208045" cy="461665"/>
          </a:xfrm>
          <a:prstGeom prst="rect">
            <a:avLst/>
          </a:prstGeom>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err="1">
                <a:solidFill>
                  <a:schemeClr val="bg1"/>
                </a:solidFill>
                <a:latin typeface="Times New Roman" panose="02020603050405020304" pitchFamily="18" charset="0"/>
                <a:cs typeface="Times New Roman" panose="02020603050405020304" pitchFamily="18" charset="0"/>
              </a:rPr>
              <a:t>vùng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thị</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nội</a:t>
            </a:r>
            <a:r>
              <a:rPr lang="en-US" sz="2400" b="1" dirty="0">
                <a:solidFill>
                  <a:schemeClr val="bg1"/>
                </a:solidFill>
                <a:latin typeface="Times New Roman" panose="02020603050405020304" pitchFamily="18" charset="0"/>
                <a:cs typeface="Times New Roman" panose="02020603050405020304" pitchFamily="18" charset="0"/>
              </a:rPr>
              <a:t> dung</a:t>
            </a:r>
          </a:p>
        </p:txBody>
      </p:sp>
      <p:pic>
        <p:nvPicPr>
          <p:cNvPr id="31" name="Picture 30">
            <a:extLst>
              <a:ext uri="{FF2B5EF4-FFF2-40B4-BE49-F238E27FC236}">
                <a16:creationId xmlns:a16="http://schemas.microsoft.com/office/drawing/2014/main" id="{52345481-2690-859B-CEB2-757CFA9CD1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5573098"/>
            <a:ext cx="1661664" cy="1328737"/>
          </a:xfrm>
          <a:prstGeom prst="rect">
            <a:avLst/>
          </a:prstGeom>
        </p:spPr>
      </p:pic>
    </p:spTree>
    <p:extLst>
      <p:ext uri="{BB962C8B-B14F-4D97-AF65-F5344CB8AC3E}">
        <p14:creationId xmlns:p14="http://schemas.microsoft.com/office/powerpoint/2010/main" val="263440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2000"/>
                                        <p:tgtEl>
                                          <p:spTgt spid="2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2000"/>
                                        <p:tgtEl>
                                          <p:spTgt spid="2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1.04167E-6 -3.33333E-6 L 0.55469 0.16829 " pathEditMode="relative" rAng="0" ptsTypes="AA">
                                      <p:cBhvr>
                                        <p:cTn id="34" dur="2000" fill="hold"/>
                                        <p:tgtEl>
                                          <p:spTgt spid="30"/>
                                        </p:tgtEl>
                                        <p:attrNameLst>
                                          <p:attrName>ppt_x</p:attrName>
                                          <p:attrName>ppt_y</p:attrName>
                                        </p:attrNameLst>
                                      </p:cBhvr>
                                      <p:rCtr x="27734" y="8403"/>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1.875E-6 7.40741E-7 L 0.23984 0.11667 " pathEditMode="relative" rAng="0" ptsTypes="AA">
                                      <p:cBhvr>
                                        <p:cTn id="38" dur="2000" fill="hold"/>
                                        <p:tgtEl>
                                          <p:spTgt spid="29"/>
                                        </p:tgtEl>
                                        <p:attrNameLst>
                                          <p:attrName>ppt_x</p:attrName>
                                          <p:attrName>ppt_y</p:attrName>
                                        </p:attrNameLst>
                                      </p:cBhvr>
                                      <p:rCtr x="11992" y="583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4.79167E-6 4.81481E-6 L 0.50924 -0.40741 " pathEditMode="relative" rAng="0" ptsTypes="AA">
                                      <p:cBhvr>
                                        <p:cTn id="42" dur="2000" fill="hold"/>
                                        <p:tgtEl>
                                          <p:spTgt spid="27"/>
                                        </p:tgtEl>
                                        <p:attrNameLst>
                                          <p:attrName>ppt_x</p:attrName>
                                          <p:attrName>ppt_y</p:attrName>
                                        </p:attrNameLst>
                                      </p:cBhvr>
                                      <p:rCtr x="25456" y="-20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animBg="1"/>
      <p:bldP spid="22" grpId="0" animBg="1"/>
      <p:bldP spid="24" grpId="0" animBg="1"/>
      <p:bldP spid="25" grpId="0" animBg="1"/>
      <p:bldP spid="26" grpId="0" animBg="1"/>
      <p:bldP spid="27"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20E830-530E-15A1-EAA3-B0665C220700}"/>
              </a:ext>
            </a:extLst>
          </p:cNvPr>
          <p:cNvSpPr txBox="1"/>
          <p:nvPr/>
        </p:nvSpPr>
        <p:spPr>
          <a:xfrm>
            <a:off x="1698881" y="47687"/>
            <a:ext cx="9759525" cy="556434"/>
          </a:xfrm>
          <a:prstGeom prst="rect">
            <a:avLst/>
          </a:prstGeom>
          <a:noFill/>
        </p:spPr>
        <p:txBody>
          <a:bodyPr wrap="square" rtlCol="0">
            <a:spAutoFit/>
          </a:bodyPr>
          <a:lstStyle/>
          <a:p>
            <a:pPr marL="0" marR="0">
              <a:lnSpc>
                <a:spcPct val="115000"/>
              </a:lnSpc>
              <a:spcBef>
                <a:spcPts val="300"/>
              </a:spcBef>
              <a:spcAft>
                <a:spcPts val="30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đuôi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tệp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endParaRPr>
          </a:p>
        </p:txBody>
      </p:sp>
      <p:sp>
        <p:nvSpPr>
          <p:cNvPr id="17" name="TextBox 16">
            <a:extLst>
              <a:ext uri="{FF2B5EF4-FFF2-40B4-BE49-F238E27FC236}">
                <a16:creationId xmlns:a16="http://schemas.microsoft.com/office/drawing/2014/main" id="{28E04C11-D3E1-1B7A-74FD-D92CED1521CC}"/>
              </a:ext>
            </a:extLst>
          </p:cNvPr>
          <p:cNvSpPr txBox="1"/>
          <p:nvPr/>
        </p:nvSpPr>
        <p:spPr>
          <a:xfrm>
            <a:off x="338603" y="639015"/>
            <a:ext cx="10901959" cy="4914166"/>
          </a:xfrm>
          <a:prstGeom prst="rect">
            <a:avLst/>
          </a:prstGeom>
          <a:noFill/>
        </p:spPr>
        <p:txBody>
          <a:bodyPr wrap="square">
            <a:spAutoFit/>
          </a:bodyPr>
          <a:lstStyle/>
          <a:p>
            <a:pPr>
              <a:spcAft>
                <a:spcPts val="800"/>
              </a:spcAft>
              <a:tabLst>
                <a:tab pos="403225" algn="l"/>
              </a:tabLst>
            </a:pPr>
            <a:r>
              <a:rPr lang="vi-VN" sz="2800" dirty="0">
                <a:latin typeface="Times New Roman" panose="02020603050405020304" pitchFamily="18" charset="0"/>
                <a:ea typeface="Calibri" panose="020F0502020204030204" pitchFamily="34" charset="0"/>
                <a:cs typeface="Times New Roman" panose="02020603050405020304" pitchFamily="18" charset="0"/>
              </a:rPr>
              <a:t>Thông tin được tổ chức và lưu trữ dưới dạng các tệp tin (file) trong các thiết bị lưu trữ như ổ cứng, ổ nhớ di động…</a:t>
            </a:r>
          </a:p>
          <a:p>
            <a:pPr marL="457200" indent="-457200">
              <a:spcAft>
                <a:spcPts val="800"/>
              </a:spcAft>
              <a:buFont typeface="Wingdings" panose="05000000000000000000" pitchFamily="2" charset="2"/>
              <a:buChar char="Ø"/>
              <a:tabLst>
                <a:tab pos="403225" algn="l"/>
              </a:tabLst>
            </a:pPr>
            <a:r>
              <a:rPr lang="vi-VN" sz="2800" dirty="0">
                <a:latin typeface="Times New Roman" panose="02020603050405020304" pitchFamily="18" charset="0"/>
                <a:ea typeface="Calibri" panose="020F0502020204030204" pitchFamily="34" charset="0"/>
                <a:cs typeface="Times New Roman" panose="02020603050405020304" pitchFamily="18" charset="0"/>
              </a:rPr>
              <a:t>Các tệp tin được phân biệt với nhau bằng tên tệp tin.</a:t>
            </a:r>
          </a:p>
          <a:p>
            <a:pPr marL="457200" indent="-457200">
              <a:spcAft>
                <a:spcPts val="800"/>
              </a:spcAft>
              <a:buFont typeface="Wingdings" panose="05000000000000000000" pitchFamily="2" charset="2"/>
              <a:buChar char="Ø"/>
              <a:tabLst>
                <a:tab pos="403225" algn="l"/>
              </a:tabLst>
            </a:pPr>
            <a:r>
              <a:rPr lang="vi-VN" sz="2800" dirty="0">
                <a:latin typeface="Times New Roman" panose="02020603050405020304" pitchFamily="18" charset="0"/>
                <a:ea typeface="Calibri" panose="020F0502020204030204" pitchFamily="34" charset="0"/>
                <a:cs typeface="Times New Roman" panose="02020603050405020304" pitchFamily="18" charset="0"/>
              </a:rPr>
              <a:t>Tên tệp tin gồm </a:t>
            </a:r>
            <a:r>
              <a:rPr lang="vi-VN" sz="2800" b="1" dirty="0">
                <a:latin typeface="Times New Roman" panose="02020603050405020304" pitchFamily="18" charset="0"/>
                <a:ea typeface="Calibri" panose="020F0502020204030204" pitchFamily="34" charset="0"/>
                <a:cs typeface="Times New Roman" panose="02020603050405020304" pitchFamily="18" charset="0"/>
              </a:rPr>
              <a:t>phần tên </a:t>
            </a:r>
            <a:r>
              <a:rPr lang="vi-VN" sz="2800" dirty="0">
                <a:latin typeface="Times New Roman" panose="02020603050405020304" pitchFamily="18" charset="0"/>
                <a:ea typeface="Calibri" panose="020F0502020204030204" pitchFamily="34" charset="0"/>
                <a:cs typeface="Times New Roman" panose="02020603050405020304" pitchFamily="18" charset="0"/>
              </a:rPr>
              <a:t>và </a:t>
            </a:r>
            <a:r>
              <a:rPr lang="vi-VN" sz="2800" b="1" dirty="0">
                <a:latin typeface="Times New Roman" panose="02020603050405020304" pitchFamily="18" charset="0"/>
                <a:ea typeface="Calibri" panose="020F0502020204030204" pitchFamily="34" charset="0"/>
                <a:cs typeface="Times New Roman" panose="02020603050405020304" pitchFamily="18" charset="0"/>
              </a:rPr>
              <a:t>phần mở rộng </a:t>
            </a:r>
            <a:r>
              <a:rPr lang="vi-VN" sz="2800" dirty="0">
                <a:latin typeface="Times New Roman" panose="02020603050405020304" pitchFamily="18" charset="0"/>
                <a:ea typeface="Calibri" panose="020F0502020204030204" pitchFamily="34" charset="0"/>
                <a:cs typeface="Times New Roman" panose="02020603050405020304" pitchFamily="18" charset="0"/>
              </a:rPr>
              <a:t>(phần đuôi) đặt cách nhau bởi </a:t>
            </a:r>
            <a:r>
              <a:rPr lang="vi-VN" sz="2800" b="1" i="1" dirty="0">
                <a:latin typeface="Times New Roman" panose="02020603050405020304" pitchFamily="18" charset="0"/>
                <a:ea typeface="Calibri" panose="020F0502020204030204" pitchFamily="34" charset="0"/>
                <a:cs typeface="Times New Roman" panose="02020603050405020304" pitchFamily="18" charset="0"/>
              </a:rPr>
              <a:t>dấu chấm</a:t>
            </a:r>
            <a:r>
              <a:rPr lang="vi-VN" sz="2800" dirty="0">
                <a:latin typeface="Times New Roman" panose="02020603050405020304" pitchFamily="18" charset="0"/>
                <a:ea typeface="Calibri" panose="020F0502020204030204" pitchFamily="34" charset="0"/>
                <a:cs typeface="Times New Roman" panose="02020603050405020304" pitchFamily="18" charset="0"/>
              </a:rPr>
              <a:t>.</a:t>
            </a:r>
          </a:p>
          <a:p>
            <a:pPr marL="457200" indent="-457200">
              <a:spcAft>
                <a:spcPts val="800"/>
              </a:spcAft>
              <a:buFont typeface="Wingdings" panose="05000000000000000000" pitchFamily="2" charset="2"/>
              <a:buChar char="Ø"/>
              <a:tabLst>
                <a:tab pos="403225" algn="l"/>
              </a:tabLst>
            </a:pPr>
            <a:r>
              <a:rPr lang="vi-VN" sz="2800" dirty="0">
                <a:latin typeface="Times New Roman" panose="02020603050405020304" pitchFamily="18" charset="0"/>
                <a:ea typeface="Calibri" panose="020F0502020204030204" pitchFamily="34" charset="0"/>
                <a:cs typeface="Times New Roman" panose="02020603050405020304" pitchFamily="18" charset="0"/>
              </a:rPr>
              <a:t>Phần mở rộng thường dung để nhận biết kiểu tệp tin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Aft>
                <a:spcPts val="800"/>
              </a:spcAft>
              <a:buFont typeface="Wingdings" panose="05000000000000000000" pitchFamily="2" charset="2"/>
              <a:buChar char="Ø"/>
              <a:tabLst>
                <a:tab pos="403225" algn="l"/>
              </a:tabLst>
            </a:pPr>
            <a:r>
              <a:rPr lang="en-US" sz="2800" dirty="0" err="1">
                <a:latin typeface="Times New Roman" panose="02020603050405020304" pitchFamily="18" charset="0"/>
                <a:ea typeface="Calibri" panose="020F0502020204030204" pitchFamily="34" charset="0"/>
                <a:cs typeface="Times New Roman" panose="02020603050405020304" pitchFamily="18" charset="0"/>
              </a:rPr>
              <a:t>Đuôi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tệp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tệp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mềm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tệp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tùy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đuôi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tệp</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marL="457200" indent="-457200">
              <a:spcAft>
                <a:spcPts val="800"/>
              </a:spcAft>
              <a:buFont typeface="Wingdings" panose="05000000000000000000" pitchFamily="2" charset="2"/>
              <a:buChar char="Ø"/>
              <a:tabLst>
                <a:tab pos="403225" algn="l"/>
              </a:tabLst>
            </a:pP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FB159DA-8CF4-54B0-355F-31E6CA91E0A8}"/>
              </a:ext>
            </a:extLst>
          </p:cNvPr>
          <p:cNvPicPr>
            <a:picLocks noChangeAspect="1"/>
          </p:cNvPicPr>
          <p:nvPr/>
        </p:nvPicPr>
        <p:blipFill>
          <a:blip r:embed="rId2"/>
          <a:stretch>
            <a:fillRect/>
          </a:stretch>
        </p:blipFill>
        <p:spPr>
          <a:xfrm>
            <a:off x="-28699" y="-25402"/>
            <a:ext cx="1727580" cy="787401"/>
          </a:xfrm>
          <a:prstGeom prst="rect">
            <a:avLst/>
          </a:prstGeom>
        </p:spPr>
      </p:pic>
      <p:pic>
        <p:nvPicPr>
          <p:cNvPr id="13" name="Picture 12">
            <a:extLst>
              <a:ext uri="{FF2B5EF4-FFF2-40B4-BE49-F238E27FC236}">
                <a16:creationId xmlns:a16="http://schemas.microsoft.com/office/drawing/2014/main" id="{F8DCF54F-6420-6AAE-F1BC-C2D974EEC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4876800"/>
            <a:ext cx="4419601" cy="685314"/>
          </a:xfrm>
          <a:prstGeom prst="rect">
            <a:avLst/>
          </a:prstGeom>
        </p:spPr>
      </p:pic>
      <p:sp>
        <p:nvSpPr>
          <p:cNvPr id="16" name="TextBox 15">
            <a:extLst>
              <a:ext uri="{FF2B5EF4-FFF2-40B4-BE49-F238E27FC236}">
                <a16:creationId xmlns:a16="http://schemas.microsoft.com/office/drawing/2014/main" id="{AC2EFF71-507E-6FE5-BFBE-42CE0078BECD}"/>
              </a:ext>
            </a:extLst>
          </p:cNvPr>
          <p:cNvSpPr txBox="1"/>
          <p:nvPr/>
        </p:nvSpPr>
        <p:spPr>
          <a:xfrm>
            <a:off x="2256881" y="7246389"/>
            <a:ext cx="2487637" cy="461665"/>
          </a:xfrm>
          <a:prstGeom prst="rect">
            <a:avLst/>
          </a:prstGeom>
          <a:solidFill>
            <a:srgbClr val="4C13DB"/>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err="1">
                <a:solidFill>
                  <a:schemeClr val="bg1"/>
                </a:solidFill>
                <a:latin typeface="Times New Roman" panose="02020603050405020304" pitchFamily="18" charset="0"/>
                <a:cs typeface="Times New Roman" panose="02020603050405020304" pitchFamily="18" charset="0"/>
              </a:rPr>
              <a:t>Phần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tên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BC4F1FD-A2E0-A8DB-D6CD-F3FE23C63504}"/>
              </a:ext>
            </a:extLst>
          </p:cNvPr>
          <p:cNvSpPr txBox="1"/>
          <p:nvPr/>
        </p:nvSpPr>
        <p:spPr>
          <a:xfrm>
            <a:off x="8229601" y="7489075"/>
            <a:ext cx="2487637" cy="461665"/>
          </a:xfrm>
          <a:prstGeom prst="rect">
            <a:avLst/>
          </a:prstGeom>
          <a:solidFill>
            <a:srgbClr val="4C13DB"/>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err="1">
                <a:solidFill>
                  <a:schemeClr val="bg1"/>
                </a:solidFill>
                <a:latin typeface="Times New Roman" panose="02020603050405020304" pitchFamily="18" charset="0"/>
                <a:cs typeface="Times New Roman" panose="02020603050405020304" pitchFamily="18" charset="0"/>
              </a:rPr>
              <a:t>Phần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mở</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rộng</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F6173F1-C7CE-1A55-6B0B-7A3CD5BF8F1C}"/>
              </a:ext>
            </a:extLst>
          </p:cNvPr>
          <p:cNvSpPr/>
          <p:nvPr/>
        </p:nvSpPr>
        <p:spPr>
          <a:xfrm>
            <a:off x="4419600" y="4877286"/>
            <a:ext cx="2362200" cy="685314"/>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0" name="Rectangle 19">
            <a:extLst>
              <a:ext uri="{FF2B5EF4-FFF2-40B4-BE49-F238E27FC236}">
                <a16:creationId xmlns:a16="http://schemas.microsoft.com/office/drawing/2014/main" id="{A5C9459A-96A7-0C2A-8A07-0B905E927D4F}"/>
              </a:ext>
            </a:extLst>
          </p:cNvPr>
          <p:cNvSpPr/>
          <p:nvPr/>
        </p:nvSpPr>
        <p:spPr>
          <a:xfrm>
            <a:off x="7010400" y="4877286"/>
            <a:ext cx="838200" cy="685314"/>
          </a:xfrm>
          <a:prstGeom prst="rect">
            <a:avLst/>
          </a:prstGeom>
          <a:noFill/>
          <a:ln w="57150" cap="flat" cmpd="sng" algn="ctr">
            <a:solidFill>
              <a:srgbClr val="0000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21" name="Picture 20">
            <a:extLst>
              <a:ext uri="{FF2B5EF4-FFF2-40B4-BE49-F238E27FC236}">
                <a16:creationId xmlns:a16="http://schemas.microsoft.com/office/drawing/2014/main" id="{F218E58D-9F00-7933-A849-7405A204CA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27574" y="5529263"/>
            <a:ext cx="1661664" cy="1328737"/>
          </a:xfrm>
          <a:prstGeom prst="rect">
            <a:avLst/>
          </a:prstGeom>
        </p:spPr>
      </p:pic>
      <p:cxnSp>
        <p:nvCxnSpPr>
          <p:cNvPr id="23" name="Straight Connector 22">
            <a:extLst>
              <a:ext uri="{FF2B5EF4-FFF2-40B4-BE49-F238E27FC236}">
                <a16:creationId xmlns:a16="http://schemas.microsoft.com/office/drawing/2014/main" id="{B9B74C15-F0E6-D4AD-2E69-80D9CBE7A515}"/>
              </a:ext>
            </a:extLst>
          </p:cNvPr>
          <p:cNvCxnSpPr>
            <a:stCxn id="19" idx="1"/>
          </p:cNvCxnSpPr>
          <p:nvPr/>
        </p:nvCxnSpPr>
        <p:spPr>
          <a:xfrm>
            <a:off x="4419600" y="5219943"/>
            <a:ext cx="0" cy="1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1533290-97CA-7822-96A4-D3B8449392E6}"/>
              </a:ext>
            </a:extLst>
          </p:cNvPr>
          <p:cNvCxnSpPr>
            <a:cxnSpLocks/>
          </p:cNvCxnSpPr>
          <p:nvPr/>
        </p:nvCxnSpPr>
        <p:spPr>
          <a:xfrm flipH="1">
            <a:off x="2514600" y="5218281"/>
            <a:ext cx="190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217F90-0C7D-AEE0-BCD3-9A092A33FDEB}"/>
              </a:ext>
            </a:extLst>
          </p:cNvPr>
          <p:cNvCxnSpPr>
            <a:cxnSpLocks/>
          </p:cNvCxnSpPr>
          <p:nvPr/>
        </p:nvCxnSpPr>
        <p:spPr>
          <a:xfrm flipH="1">
            <a:off x="7848600" y="5218281"/>
            <a:ext cx="152400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509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000"/>
                                        <p:tgtEl>
                                          <p:spTgt spid="25"/>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0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path" presetSubtype="0" accel="50000" decel="50000" fill="hold" grpId="0" nodeType="clickEffect">
                                  <p:stCondLst>
                                    <p:cond delay="0"/>
                                  </p:stCondLst>
                                  <p:childTnLst>
                                    <p:animMotion origin="layout" path="M 6.25E-7 2.22222E-6 L -0.09688 2.22222E-6 C -0.14037 2.22222E-6 -0.19375 -0.09097 -0.19375 -0.16482 L -0.19375 -0.3294 " pathEditMode="relative" rAng="0" ptsTypes="AAAA">
                                      <p:cBhvr>
                                        <p:cTn id="32" dur="2000" fill="hold"/>
                                        <p:tgtEl>
                                          <p:spTgt spid="16"/>
                                        </p:tgtEl>
                                        <p:attrNameLst>
                                          <p:attrName>ppt_x</p:attrName>
                                          <p:attrName>ppt_y</p:attrName>
                                        </p:attrNameLst>
                                      </p:cBhvr>
                                      <p:rCtr x="-9687" y="-16481"/>
                                    </p:animMotion>
                                  </p:childTnLst>
                                </p:cTn>
                              </p:par>
                            </p:childTnLst>
                          </p:cTn>
                        </p:par>
                      </p:childTnLst>
                    </p:cTn>
                  </p:par>
                  <p:par>
                    <p:cTn id="33" fill="hold">
                      <p:stCondLst>
                        <p:cond delay="indefinite"/>
                      </p:stCondLst>
                      <p:childTnLst>
                        <p:par>
                          <p:cTn id="34" fill="hold">
                            <p:stCondLst>
                              <p:cond delay="0"/>
                            </p:stCondLst>
                            <p:childTnLst>
                              <p:par>
                                <p:cTn id="35" presetID="50" presetClass="path" presetSubtype="0" accel="50000" decel="50000" fill="hold" grpId="0" nodeType="clickEffect">
                                  <p:stCondLst>
                                    <p:cond delay="0"/>
                                  </p:stCondLst>
                                  <p:childTnLst>
                                    <p:animMotion origin="layout" path="M -0.08711 -0.03356 L 0.00378 -0.03356 C 0.04453 -0.03356 0.09479 -0.125 0.09479 -0.1993 L 0.09479 -0.36481 " pathEditMode="relative" rAng="0" ptsTypes="AAAA">
                                      <p:cBhvr>
                                        <p:cTn id="36" dur="2000" fill="hold"/>
                                        <p:tgtEl>
                                          <p:spTgt spid="18"/>
                                        </p:tgtEl>
                                        <p:attrNameLst>
                                          <p:attrName>ppt_x</p:attrName>
                                          <p:attrName>ppt_y</p:attrName>
                                        </p:attrNameLst>
                                      </p:cBhvr>
                                      <p:rCtr x="9089" y="-16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18" grpId="0" animBg="1"/>
      <p:bldP spid="1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2927</TotalTime>
  <Words>967</Words>
  <Application>Microsoft Office PowerPoint</Application>
  <PresentationFormat>Widescreen</PresentationFormat>
  <Paragraphs>143</Paragraphs>
  <Slides>19</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Open Sans Light</vt:lpstr>
      <vt:lpstr>Times New Roman</vt:lpstr>
      <vt:lpstr>Wingdings</vt:lpstr>
      <vt:lpstr>印品黑体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Tran Ngan</cp:lastModifiedBy>
  <cp:revision>146</cp:revision>
  <dcterms:created xsi:type="dcterms:W3CDTF">2022-06-23T14:27:00Z</dcterms:created>
  <dcterms:modified xsi:type="dcterms:W3CDTF">2022-08-13T22:13:55Z</dcterms:modified>
</cp:coreProperties>
</file>